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43" r:id="rId1"/>
    <p:sldMasterId id="2147485552" r:id="rId2"/>
  </p:sldMasterIdLst>
  <p:notesMasterIdLst>
    <p:notesMasterId r:id="rId15"/>
  </p:notesMasterIdLst>
  <p:handoutMasterIdLst>
    <p:handoutMasterId r:id="rId16"/>
  </p:handoutMasterIdLst>
  <p:sldIdLst>
    <p:sldId id="4713" r:id="rId3"/>
    <p:sldId id="4696" r:id="rId4"/>
    <p:sldId id="4694" r:id="rId5"/>
    <p:sldId id="4698" r:id="rId6"/>
    <p:sldId id="4699" r:id="rId7"/>
    <p:sldId id="3745" r:id="rId8"/>
    <p:sldId id="4704" r:id="rId9"/>
    <p:sldId id="4700" r:id="rId10"/>
    <p:sldId id="4714" r:id="rId11"/>
    <p:sldId id="3737" r:id="rId12"/>
    <p:sldId id="3744" r:id="rId13"/>
    <p:sldId id="4712" r:id="rId14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8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pos="38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33" userDrawn="1">
          <p15:clr>
            <a:srgbClr val="A4A3A4"/>
          </p15:clr>
        </p15:guide>
        <p15:guide id="2" pos="2049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FFF00"/>
    <a:srgbClr val="C4FAF4"/>
    <a:srgbClr val="FF0000"/>
    <a:srgbClr val="FFF2CC"/>
    <a:srgbClr val="FAEBDF"/>
    <a:srgbClr val="EBEEF4"/>
    <a:srgbClr val="EEDDDB"/>
    <a:srgbClr val="00BDFE"/>
    <a:srgbClr val="D449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31" autoAdjust="0"/>
    <p:restoredTop sz="95326" autoAdjust="0"/>
  </p:normalViewPr>
  <p:slideViewPr>
    <p:cSldViewPr snapToObjects="1">
      <p:cViewPr varScale="1">
        <p:scale>
          <a:sx n="155" d="100"/>
          <a:sy n="155" d="100"/>
        </p:scale>
        <p:origin x="1240" y="184"/>
      </p:cViewPr>
      <p:guideLst>
        <p:guide orient="horz" pos="1298"/>
        <p:guide/>
        <p:guide orient="horz" pos="3884"/>
      </p:guideLst>
    </p:cSldViewPr>
  </p:slideViewPr>
  <p:outlineViewPr>
    <p:cViewPr>
      <p:scale>
        <a:sx n="33" d="100"/>
        <a:sy n="33" d="100"/>
      </p:scale>
      <p:origin x="0" y="-21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936"/>
    </p:cViewPr>
  </p:sorterViewPr>
  <p:notesViewPr>
    <p:cSldViewPr snapToObjects="1">
      <p:cViewPr>
        <p:scale>
          <a:sx n="100" d="100"/>
          <a:sy n="100" d="100"/>
        </p:scale>
        <p:origin x="2712" y="-522"/>
      </p:cViewPr>
      <p:guideLst>
        <p:guide orient="horz" pos="3033"/>
        <p:guide pos="2049"/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5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/>
          <a:lstStyle>
            <a:lvl1pPr algn="l">
              <a:defRPr sz="13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7" y="5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/>
          <a:lstStyle>
            <a:lvl1pPr algn="r">
              <a:defRPr sz="1300"/>
            </a:lvl1pPr>
          </a:lstStyle>
          <a:p>
            <a:fld id="{605EA40D-8A8C-41AE-97D6-99801F06E453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2019. 1. 2.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9428588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 anchor="b"/>
          <a:lstStyle>
            <a:lvl1pPr algn="l">
              <a:defRPr sz="13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7" y="9428588"/>
            <a:ext cx="2945659" cy="496333"/>
          </a:xfrm>
          <a:prstGeom prst="rect">
            <a:avLst/>
          </a:prstGeom>
        </p:spPr>
        <p:txBody>
          <a:bodyPr vert="horz" lIns="95495" tIns="47749" rIns="95495" bIns="47749" rtlCol="0" anchor="b"/>
          <a:lstStyle>
            <a:lvl1pPr algn="r">
              <a:defRPr sz="1300"/>
            </a:lvl1pPr>
          </a:lstStyle>
          <a:p>
            <a:fld id="{5A433049-BB43-4E83-81B8-C9E31F9887E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3953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5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94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7" y="5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9BE63B27-62BC-4F24-8030-0CE5432CB37F}" type="datetimeFigureOut">
              <a:rPr lang="ko-KR" altLang="en-US" smtClean="0"/>
              <a:pPr>
                <a:defRPr/>
              </a:pPr>
              <a:t>2019. 1. 2.</a:t>
            </a:fld>
            <a:endParaRPr lang="en-US" altLang="ko-KR" dirty="0"/>
          </a:p>
        </p:txBody>
      </p:sp>
      <p:sp>
        <p:nvSpPr>
          <p:cNvPr id="716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7210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4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9" y="4715156"/>
            <a:ext cx="543814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/>
              <a:t>마스터 텍스트 스타일을 편집합니다</a:t>
            </a:r>
          </a:p>
          <a:p>
            <a:pPr lvl="1"/>
            <a:r>
              <a:rPr lang="ko-KR" altLang="en-US" noProof="0" dirty="0"/>
              <a:t>둘째 수준</a:t>
            </a:r>
          </a:p>
          <a:p>
            <a:pPr lvl="2"/>
            <a:r>
              <a:rPr lang="ko-KR" altLang="en-US" noProof="0" dirty="0"/>
              <a:t>셋째 수준</a:t>
            </a:r>
          </a:p>
          <a:p>
            <a:pPr lvl="3"/>
            <a:r>
              <a:rPr lang="ko-KR" altLang="en-US" noProof="0" dirty="0"/>
              <a:t>넷째 수준</a:t>
            </a:r>
          </a:p>
          <a:p>
            <a:pPr lvl="4"/>
            <a:r>
              <a:rPr lang="ko-KR" altLang="en-US" noProof="0" dirty="0"/>
              <a:t>다섯째 수준</a:t>
            </a:r>
          </a:p>
        </p:txBody>
      </p:sp>
      <p:sp>
        <p:nvSpPr>
          <p:cNvPr id="394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428588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94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7" y="9428588"/>
            <a:ext cx="2945659" cy="49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95" tIns="47749" rIns="95495" bIns="4774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ADED3B85-11B7-4E62-A6B5-F309D126AD60}" type="slidenum">
              <a:rPr lang="ko-KR" altLang="en-US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36381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4399681-058A-44C5-8CC8-8D2187C47009}"/>
              </a:ext>
            </a:extLst>
          </p:cNvPr>
          <p:cNvSpPr/>
          <p:nvPr userDrawn="1"/>
        </p:nvSpPr>
        <p:spPr>
          <a:xfrm>
            <a:off x="0" y="0"/>
            <a:ext cx="236071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0361" y="4921704"/>
            <a:ext cx="28443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76736" y="1918397"/>
            <a:ext cx="6554372" cy="1143000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94E9D1-2CF8-C74F-A02D-2429556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2" y="282279"/>
            <a:ext cx="1639314" cy="11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755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DE5C86-7D26-4948-966B-9DEFFBEB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581C4-005F-4121-81E9-E02F8ABD1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583A7A-E50F-4A0A-830B-F23B26C86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C8F385-0BC1-4514-821B-03E7379F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B550DB-158C-4F6F-985F-645A8BB19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47430E-BBC3-450B-A90B-C650B9640B69}"/>
              </a:ext>
            </a:extLst>
          </p:cNvPr>
          <p:cNvSpPr/>
          <p:nvPr userDrawn="1"/>
        </p:nvSpPr>
        <p:spPr>
          <a:xfrm>
            <a:off x="0" y="260649"/>
            <a:ext cx="9906000" cy="792088"/>
          </a:xfrm>
          <a:prstGeom prst="rect">
            <a:avLst/>
          </a:prstGeom>
          <a:gradFill>
            <a:gsLst>
              <a:gs pos="30000">
                <a:srgbClr val="DE2E54"/>
              </a:gs>
              <a:gs pos="64999">
                <a:schemeClr val="accent2">
                  <a:lumMod val="60000"/>
                  <a:lumOff val="40000"/>
                </a:schemeClr>
              </a:gs>
              <a:gs pos="89999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2B2037-791F-432E-9B99-84A50AF545CE}"/>
              </a:ext>
            </a:extLst>
          </p:cNvPr>
          <p:cNvSpPr/>
          <p:nvPr userDrawn="1"/>
        </p:nvSpPr>
        <p:spPr>
          <a:xfrm>
            <a:off x="506506" y="6237312"/>
            <a:ext cx="7722858" cy="45719"/>
          </a:xfrm>
          <a:prstGeom prst="rect">
            <a:avLst/>
          </a:prstGeom>
          <a:gradFill flip="none" rotWithShape="1">
            <a:gsLst>
              <a:gs pos="0">
                <a:srgbClr val="DE2E54"/>
              </a:gs>
              <a:gs pos="30000">
                <a:srgbClr val="DE2E54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F886AA9D-98A5-408F-BE8F-04C780C2D0C9}"/>
              </a:ext>
            </a:extLst>
          </p:cNvPr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FF891E9-F2EA-4408-A8E9-819DEB6C51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48" y="6160269"/>
            <a:ext cx="956869" cy="6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95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918A4B-166B-4854-A932-BFC959BA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878" y="1709739"/>
            <a:ext cx="8543925" cy="2852737"/>
          </a:xfrm>
        </p:spPr>
        <p:txBody>
          <a:bodyPr anchor="b"/>
          <a:lstStyle>
            <a:lvl1pPr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287BD0-D3F0-4F88-88A8-7EC0B5340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5878" y="4589464"/>
            <a:ext cx="8543925" cy="1500187"/>
          </a:xfrm>
        </p:spPr>
        <p:txBody>
          <a:bodyPr/>
          <a:lstStyle>
            <a:lvl1pPr marL="0" indent="0">
              <a:buNone/>
              <a:defRPr sz="1950">
                <a:solidFill>
                  <a:schemeClr val="tx1">
                    <a:tint val="75000"/>
                  </a:schemeClr>
                </a:solidFill>
              </a:defRPr>
            </a:lvl1pPr>
            <a:lvl2pPr marL="371475" indent="0">
              <a:buNone/>
              <a:defRPr sz="1625">
                <a:solidFill>
                  <a:schemeClr val="tx1">
                    <a:tint val="75000"/>
                  </a:schemeClr>
                </a:solidFill>
              </a:defRPr>
            </a:lvl2pPr>
            <a:lvl3pPr marL="742950" indent="0">
              <a:buNone/>
              <a:defRPr sz="1463">
                <a:solidFill>
                  <a:schemeClr val="tx1">
                    <a:tint val="75000"/>
                  </a:schemeClr>
                </a:solidFill>
              </a:defRPr>
            </a:lvl3pPr>
            <a:lvl4pPr marL="11144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859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5737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22885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60032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971800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138393-CE84-48BD-B609-DA519208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7BAC3-A906-4C90-BDD0-936D03BD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7663A-E08E-435E-8F27-6D9FF20C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06929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1C9B1-DF3D-4977-81E6-9EB426847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B2600-98A9-4848-8C2D-C92C6E079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C8DF-B152-49C0-BBC2-7A61A12EE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08FAD-ED09-4D77-999A-D71A15DFB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6DE4BB-1646-42D5-8077-2DB0D56F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3206C7-7AB2-464F-9C01-8B487070D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43006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9C455-6511-407D-AC0C-010F242E8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365126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2D63AD-48E5-41F7-AD1F-2C141B9BA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2328" y="1681163"/>
            <a:ext cx="4190702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E3A767-C0E0-478C-92C6-894796173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2328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7E0C2D-4D54-400C-B713-50AF8D4DB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1950" b="1"/>
            </a:lvl1pPr>
            <a:lvl2pPr marL="371475" indent="0">
              <a:buNone/>
              <a:defRPr sz="1625" b="1"/>
            </a:lvl2pPr>
            <a:lvl3pPr marL="742950" indent="0">
              <a:buNone/>
              <a:defRPr sz="1463" b="1"/>
            </a:lvl3pPr>
            <a:lvl4pPr marL="1114425" indent="0">
              <a:buNone/>
              <a:defRPr sz="1300" b="1"/>
            </a:lvl4pPr>
            <a:lvl5pPr marL="1485900" indent="0">
              <a:buNone/>
              <a:defRPr sz="1300" b="1"/>
            </a:lvl5pPr>
            <a:lvl6pPr marL="1857375" indent="0">
              <a:buNone/>
              <a:defRPr sz="1300" b="1"/>
            </a:lvl6pPr>
            <a:lvl7pPr marL="2228850" indent="0">
              <a:buNone/>
              <a:defRPr sz="1300" b="1"/>
            </a:lvl7pPr>
            <a:lvl8pPr marL="2600325" indent="0">
              <a:buNone/>
              <a:defRPr sz="1300" b="1"/>
            </a:lvl8pPr>
            <a:lvl9pPr marL="2971800" indent="0">
              <a:buNone/>
              <a:defRPr sz="13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E2E179-4D5B-48CD-AF2C-DBF7E4B95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4089BE4-FC70-4EAC-8AF9-CF6654E5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62C620-DFA6-49F9-9BFB-86C80CAEF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A5D89A-8525-4FFA-828B-73910EFE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42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088AC-F82F-45B7-8F63-495F91E9F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E8808B-F376-4873-92A9-5ADCEA7E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CB6C4D-1DD2-4E39-A1EF-D2008299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A41969-A18C-462D-8152-119354DD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9747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676AF6-3F83-4158-A175-FA14DBCF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2B627B8-8376-4CC7-BB47-9C2755083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FB86A-153F-45EB-ADAA-2520AD9E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20976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9C204-2751-44A8-93D2-B5376B00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4915D3-038A-4A74-92CF-231C36AC6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>
              <a:defRPr sz="2600"/>
            </a:lvl1pPr>
            <a:lvl2pPr>
              <a:defRPr sz="2275"/>
            </a:lvl2pPr>
            <a:lvl3pPr>
              <a:defRPr sz="1950"/>
            </a:lvl3pPr>
            <a:lvl4pPr>
              <a:defRPr sz="1625"/>
            </a:lvl4pPr>
            <a:lvl5pPr>
              <a:defRPr sz="1625"/>
            </a:lvl5pPr>
            <a:lvl6pPr>
              <a:defRPr sz="1625"/>
            </a:lvl6pPr>
            <a:lvl7pPr>
              <a:defRPr sz="1625"/>
            </a:lvl7pPr>
            <a:lvl8pPr>
              <a:defRPr sz="1625"/>
            </a:lvl8pPr>
            <a:lvl9pPr>
              <a:defRPr sz="162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BF54D7-0D39-4A3D-904B-D254DB301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EA6DA-9590-4AF9-A0A7-449AA58FC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83F459-7F5E-41BD-B340-5A5A07EE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476312-3745-4819-90F8-B10958AC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0562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D7DEC-78D4-4CED-98ED-1CA82ED9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844FAE-EF63-4A2B-80BB-660EDF264E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11340" y="987426"/>
            <a:ext cx="5014913" cy="4873625"/>
          </a:xfrm>
        </p:spPr>
        <p:txBody>
          <a:bodyPr/>
          <a:lstStyle>
            <a:lvl1pPr marL="0" indent="0">
              <a:buNone/>
              <a:defRPr sz="2600"/>
            </a:lvl1pPr>
            <a:lvl2pPr marL="371475" indent="0">
              <a:buNone/>
              <a:defRPr sz="2275"/>
            </a:lvl2pPr>
            <a:lvl3pPr marL="742950" indent="0">
              <a:buNone/>
              <a:defRPr sz="1950"/>
            </a:lvl3pPr>
            <a:lvl4pPr marL="1114425" indent="0">
              <a:buNone/>
              <a:defRPr sz="1625"/>
            </a:lvl4pPr>
            <a:lvl5pPr marL="1485900" indent="0">
              <a:buNone/>
              <a:defRPr sz="1625"/>
            </a:lvl5pPr>
            <a:lvl6pPr marL="1857375" indent="0">
              <a:buNone/>
              <a:defRPr sz="1625"/>
            </a:lvl6pPr>
            <a:lvl7pPr marL="2228850" indent="0">
              <a:buNone/>
              <a:defRPr sz="1625"/>
            </a:lvl7pPr>
            <a:lvl8pPr marL="2600325" indent="0">
              <a:buNone/>
              <a:defRPr sz="1625"/>
            </a:lvl8pPr>
            <a:lvl9pPr marL="2971800" indent="0">
              <a:buNone/>
              <a:defRPr sz="1625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A98D5A-913E-4C27-B1FC-0784510A7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300"/>
            </a:lvl1pPr>
            <a:lvl2pPr marL="371475" indent="0">
              <a:buNone/>
              <a:defRPr sz="1138"/>
            </a:lvl2pPr>
            <a:lvl3pPr marL="742950" indent="0">
              <a:buNone/>
              <a:defRPr sz="975"/>
            </a:lvl3pPr>
            <a:lvl4pPr marL="1114425" indent="0">
              <a:buNone/>
              <a:defRPr sz="813"/>
            </a:lvl4pPr>
            <a:lvl5pPr marL="1485900" indent="0">
              <a:buNone/>
              <a:defRPr sz="813"/>
            </a:lvl5pPr>
            <a:lvl6pPr marL="1857375" indent="0">
              <a:buNone/>
              <a:defRPr sz="813"/>
            </a:lvl6pPr>
            <a:lvl7pPr marL="2228850" indent="0">
              <a:buNone/>
              <a:defRPr sz="813"/>
            </a:lvl7pPr>
            <a:lvl8pPr marL="2600325" indent="0">
              <a:buNone/>
              <a:defRPr sz="813"/>
            </a:lvl8pPr>
            <a:lvl9pPr marL="2971800" indent="0">
              <a:buNone/>
              <a:defRPr sz="813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2C6109-5BE4-43DB-AB7C-D34A13BFF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B392A5-0F04-417D-97E9-98151D30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0285D4-6F75-4C85-9ED1-69EDA6472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91285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7C501-3FD3-4958-8691-99F6F53B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24424D-E85B-4A02-A59E-214DEFAB1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145424-2080-4CC4-9915-5664BDA80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EF4BE8-714F-4B71-BFC1-5F12BD8F3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586174-0DA5-4D13-8E41-453AF4E3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858507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BBDC418-3CDC-4BC6-93E6-E48C72C87A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088981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332D83-1F52-4179-8001-247A4F31D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1037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22558D-1801-4CEE-A668-CB4571063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27BF2-5258-4BAF-BEAD-E4158DFAE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F0DF41-BC0B-4173-AE3D-070DA24B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24255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260649"/>
            <a:ext cx="9906000" cy="792088"/>
          </a:xfrm>
          <a:prstGeom prst="rect">
            <a:avLst/>
          </a:prstGeom>
          <a:gradFill>
            <a:gsLst>
              <a:gs pos="30000">
                <a:srgbClr val="DE2E54"/>
              </a:gs>
              <a:gs pos="64999">
                <a:schemeClr val="accent2">
                  <a:lumMod val="60000"/>
                  <a:lumOff val="40000"/>
                </a:schemeClr>
              </a:gs>
              <a:gs pos="89999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lumMod val="20000"/>
                  <a:lumOff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6506" y="274638"/>
            <a:ext cx="8904194" cy="922114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506506" y="6237312"/>
            <a:ext cx="7722858" cy="45719"/>
          </a:xfrm>
          <a:prstGeom prst="rect">
            <a:avLst/>
          </a:prstGeom>
          <a:gradFill flip="none" rotWithShape="1">
            <a:gsLst>
              <a:gs pos="0">
                <a:srgbClr val="DE2E54"/>
              </a:gs>
              <a:gs pos="30000">
                <a:srgbClr val="DE2E54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내용 개체 틀 2"/>
          <p:cNvSpPr>
            <a:spLocks noGrp="1"/>
          </p:cNvSpPr>
          <p:nvPr>
            <p:ph idx="1"/>
          </p:nvPr>
        </p:nvSpPr>
        <p:spPr>
          <a:xfrm>
            <a:off x="380493" y="1196752"/>
            <a:ext cx="9145016" cy="5062792"/>
          </a:xfrm>
          <a:prstGeom prst="rect">
            <a:avLst/>
          </a:prstGeom>
        </p:spPr>
        <p:txBody>
          <a:bodyPr wrap="square" lIns="107275" tIns="14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D5BD54-1634-4285-96EC-ABD48E84E4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248" y="6160269"/>
            <a:ext cx="956869" cy="6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5677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70986" y="944727"/>
            <a:ext cx="9145016" cy="5314817"/>
          </a:xfrm>
          <a:prstGeom prst="rect">
            <a:avLst/>
          </a:prstGeom>
        </p:spPr>
        <p:txBody>
          <a:bodyPr wrap="square" lIns="107275" tIns="5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-15917" y="112335"/>
            <a:ext cx="9921552" cy="580362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 anchorCtr="1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380493" y="800712"/>
            <a:ext cx="9145016" cy="36000"/>
          </a:xfrm>
          <a:prstGeom prst="rect">
            <a:avLst/>
          </a:prstGeom>
          <a:solidFill>
            <a:srgbClr val="E63A59"/>
          </a:solidFill>
          <a:ln w="9525">
            <a:solidFill>
              <a:srgbClr val="E63A59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 flipV="1">
            <a:off x="1595512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3907726-C0AE-4F09-AAAB-E8B7F8B554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" y="6195552"/>
            <a:ext cx="956869" cy="6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2971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80493" y="116632"/>
            <a:ext cx="9145016" cy="6142912"/>
          </a:xfrm>
          <a:prstGeom prst="rect">
            <a:avLst/>
          </a:prstGeom>
        </p:spPr>
        <p:txBody>
          <a:bodyPr wrap="square" lIns="107275" tIns="144000" rIns="107275" bIns="53637" anchor="ctr">
            <a:noAutofit/>
          </a:bodyPr>
          <a:lstStyle>
            <a:lvl1pPr marL="93663" indent="0" algn="ctr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None/>
              <a:defRPr sz="40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380493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23367D-DE3C-4A3A-B490-2F551E65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08" y="6273225"/>
            <a:ext cx="793709" cy="5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0936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70986" y="944727"/>
            <a:ext cx="9145016" cy="5314817"/>
          </a:xfrm>
          <a:prstGeom prst="rect">
            <a:avLst/>
          </a:prstGeom>
        </p:spPr>
        <p:txBody>
          <a:bodyPr wrap="square" lIns="107275" tIns="5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-15917" y="112335"/>
            <a:ext cx="9921552" cy="580362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 anchorCtr="1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380493" y="800712"/>
            <a:ext cx="9145016" cy="36000"/>
          </a:xfrm>
          <a:prstGeom prst="rect">
            <a:avLst/>
          </a:prstGeom>
          <a:solidFill>
            <a:srgbClr val="E63A59"/>
          </a:solidFill>
          <a:ln w="9525">
            <a:solidFill>
              <a:srgbClr val="E63A59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/>
          <p:nvPr userDrawn="1"/>
        </p:nvCxnSpPr>
        <p:spPr>
          <a:xfrm flipV="1">
            <a:off x="1595512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E3907726-C0AE-4F09-AAAB-E8B7F8B554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10" y="6195552"/>
            <a:ext cx="956869" cy="66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91886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1974994" y="944727"/>
            <a:ext cx="7541007" cy="5314817"/>
          </a:xfrm>
          <a:prstGeom prst="rect">
            <a:avLst/>
          </a:prstGeom>
        </p:spPr>
        <p:txBody>
          <a:bodyPr wrap="square" lIns="107275" tIns="5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74995" y="112335"/>
            <a:ext cx="7930639" cy="580362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ctr" anchorCtr="1">
            <a:noAutofit/>
          </a:bodyPr>
          <a:lstStyle>
            <a:lvl1pPr marL="90488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200" b="1" kern="1200" cap="none" baseline="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 userDrawn="1"/>
        </p:nvSpPr>
        <p:spPr bwMode="auto">
          <a:xfrm>
            <a:off x="1834767" y="790993"/>
            <a:ext cx="7690742" cy="45719"/>
          </a:xfrm>
          <a:prstGeom prst="rect">
            <a:avLst/>
          </a:prstGeom>
          <a:solidFill>
            <a:srgbClr val="E63A59"/>
          </a:solidFill>
          <a:ln w="9525">
            <a:solidFill>
              <a:srgbClr val="E63A59"/>
            </a:solidFill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 userDrawn="1"/>
        </p:nvSpPr>
        <p:spPr bwMode="auto">
          <a:xfrm>
            <a:off x="10125" y="23310"/>
            <a:ext cx="1414483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tx2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tx2">
                  <a:lumMod val="20000"/>
                  <a:lumOff val="8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0243" y="5511403"/>
            <a:ext cx="16742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1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16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16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16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1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1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48F13C-62A3-4A08-9D4D-46A83E0793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4" y="167849"/>
            <a:ext cx="1122157" cy="7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9313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80493" y="116632"/>
            <a:ext cx="9145016" cy="6142912"/>
          </a:xfrm>
          <a:prstGeom prst="rect">
            <a:avLst/>
          </a:prstGeom>
        </p:spPr>
        <p:txBody>
          <a:bodyPr wrap="square" lIns="107275" tIns="144000" rIns="107275" bIns="53637" anchor="ctr">
            <a:noAutofit/>
          </a:bodyPr>
          <a:lstStyle>
            <a:lvl1pPr marL="93663" indent="0" algn="ctr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None/>
              <a:defRPr sz="40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380493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23367D-DE3C-4A3A-B490-2F551E65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08" y="6273225"/>
            <a:ext cx="793709" cy="5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236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7" t="48678" r="48653" b="-1"/>
          <a:stretch/>
        </p:blipFill>
        <p:spPr bwMode="auto">
          <a:xfrm>
            <a:off x="4844810" y="-12996"/>
            <a:ext cx="5076743" cy="6870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97193" y="1204407"/>
            <a:ext cx="9145016" cy="5278705"/>
          </a:xfrm>
          <a:prstGeom prst="rect">
            <a:avLst/>
          </a:prstGeom>
        </p:spPr>
        <p:txBody>
          <a:bodyPr wrap="square" lIns="107275" tIns="144000" rIns="107275" bIns="53637">
            <a:noAutofit/>
          </a:bodyPr>
          <a:lstStyle>
            <a:lvl1pPr marL="414715" indent="-328254">
              <a:lnSpc>
                <a:spcPct val="120000"/>
              </a:lnSpc>
              <a:buClr>
                <a:srgbClr val="002563"/>
              </a:buClr>
              <a:buSzPct val="90000"/>
              <a:buFont typeface="Wingdings" panose="05000000000000000000" pitchFamily="2" charset="2"/>
              <a:buChar char="l"/>
              <a:defRPr sz="2031" b="1" baseline="0">
                <a:solidFill>
                  <a:srgbClr val="0025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581773" indent="-164127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662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747365" indent="-16559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77" b="1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911492" indent="-164127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92" b="1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1077085" indent="-16559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108" b="1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80492" y="18001"/>
            <a:ext cx="9159814" cy="1034737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b">
            <a:noAutofit/>
          </a:bodyPr>
          <a:lstStyle>
            <a:lvl1pPr marL="0" indent="0" algn="ctr" defTabSz="99024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323" b="1" kern="1200" cap="none" baseline="0" dirty="0">
                <a:gradFill>
                  <a:gsLst>
                    <a:gs pos="0">
                      <a:srgbClr val="00338E"/>
                    </a:gs>
                    <a:gs pos="50000">
                      <a:srgbClr val="4615D1"/>
                    </a:gs>
                    <a:gs pos="100000">
                      <a:srgbClr val="004070"/>
                    </a:gs>
                  </a:gsLst>
                  <a:lin ang="0" scaled="1"/>
                </a:gra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392225" y="6563685"/>
            <a:ext cx="8665231" cy="249693"/>
          </a:xfrm>
          <a:prstGeom prst="rect">
            <a:avLst/>
          </a:prstGeom>
        </p:spPr>
        <p:txBody>
          <a:bodyPr anchor="b">
            <a:noAutofit/>
          </a:bodyPr>
          <a:lstStyle>
            <a:lvl1pPr marL="83529" indent="0">
              <a:lnSpc>
                <a:spcPct val="50000"/>
              </a:lnSpc>
              <a:buNone/>
              <a:defRPr sz="738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9540306" y="6684208"/>
            <a:ext cx="0" cy="1737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1" y="6684209"/>
            <a:ext cx="356363" cy="113557"/>
          </a:xfrm>
          <a:prstGeom prst="rect">
            <a:avLst/>
          </a:prstGeom>
          <a:ln>
            <a:noFill/>
          </a:ln>
        </p:spPr>
        <p:txBody>
          <a:bodyPr wrap="square" lIns="99023" tIns="0" rIns="99023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738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algn="ctr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738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600" y="6555852"/>
            <a:ext cx="701414" cy="27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1458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F5F7BBB5-80C5-40B5-8009-BE2D82BEC81D}"/>
              </a:ext>
            </a:extLst>
          </p:cNvPr>
          <p:cNvSpPr/>
          <p:nvPr userDrawn="1"/>
        </p:nvSpPr>
        <p:spPr>
          <a:xfrm>
            <a:off x="0" y="0"/>
            <a:ext cx="2360712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110361" y="4921704"/>
            <a:ext cx="28443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A</a:t>
            </a:r>
            <a:r>
              <a:rPr lang="en-US" altLang="ko-KR" sz="18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RTIFICIAL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NTELLIGENCE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R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ESEARCH </a:t>
            </a:r>
            <a:r>
              <a:rPr lang="en-US" altLang="ko-KR" sz="2800" b="1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I</a:t>
            </a:r>
            <a:r>
              <a:rPr lang="en-US" altLang="ko-KR" sz="1800" baseline="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Segoe UI Black" panose="020B0A02040204020203" pitchFamily="34" charset="0"/>
              </a:rPr>
              <a:t>NSTITUTE</a:t>
            </a:r>
            <a:endParaRPr lang="ko-KR" altLang="en-US" sz="1800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Segoe UI Black" panose="020B0A02040204020203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20752" y="2018712"/>
            <a:ext cx="6554372" cy="1143000"/>
          </a:xfrm>
          <a:prstGeom prst="rect">
            <a:avLst/>
          </a:prstGeom>
        </p:spPr>
        <p:txBody>
          <a:bodyPr anchor="ctr" anchorCtr="1"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kumimoji="0" lang="ko-KR" altLang="en-US" dirty="0"/>
              <a:t>마스터 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94E9D1-2CF8-C74F-A02D-242955662F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2" y="282279"/>
            <a:ext cx="1639314" cy="113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882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5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60" b="78"/>
          <a:stretch/>
        </p:blipFill>
        <p:spPr bwMode="auto">
          <a:xfrm>
            <a:off x="-9679" y="-23353"/>
            <a:ext cx="9906347" cy="4356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380493" y="116632"/>
            <a:ext cx="9145016" cy="6142912"/>
          </a:xfrm>
          <a:prstGeom prst="rect">
            <a:avLst/>
          </a:prstGeom>
        </p:spPr>
        <p:txBody>
          <a:bodyPr wrap="square" lIns="107275" tIns="144000" rIns="107275" bIns="53637" anchor="ctr">
            <a:noAutofit/>
          </a:bodyPr>
          <a:lstStyle>
            <a:lvl1pPr marL="93663" indent="0" algn="ctr">
              <a:lnSpc>
                <a:spcPct val="120000"/>
              </a:lnSpc>
              <a:buClr>
                <a:srgbClr val="E63A59"/>
              </a:buClr>
              <a:buSzPct val="90000"/>
              <a:buFont typeface="Wingdings" panose="05000000000000000000" pitchFamily="2" charset="2"/>
              <a:buNone/>
              <a:defRPr sz="4000" b="1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endParaRPr lang="ko-KR" altLang="en-US" dirty="0"/>
          </a:p>
        </p:txBody>
      </p:sp>
      <p:cxnSp>
        <p:nvCxnSpPr>
          <p:cNvPr id="23" name="직선 연결선 22"/>
          <p:cNvCxnSpPr/>
          <p:nvPr userDrawn="1"/>
        </p:nvCxnSpPr>
        <p:spPr>
          <a:xfrm flipV="1">
            <a:off x="380493" y="6356942"/>
            <a:ext cx="7966000" cy="10843"/>
          </a:xfrm>
          <a:prstGeom prst="line">
            <a:avLst/>
          </a:prstGeom>
          <a:ln w="6350">
            <a:solidFill>
              <a:srgbClr val="E63A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5"/>
          <p:cNvSpPr txBox="1">
            <a:spLocks/>
          </p:cNvSpPr>
          <p:nvPr userDrawn="1"/>
        </p:nvSpPr>
        <p:spPr>
          <a:xfrm>
            <a:off x="9349165" y="6542127"/>
            <a:ext cx="500379" cy="153888"/>
          </a:xfrm>
          <a:prstGeom prst="rect">
            <a:avLst/>
          </a:prstGeom>
          <a:ln>
            <a:noFill/>
          </a:ln>
        </p:spPr>
        <p:txBody>
          <a:bodyPr wrap="square"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FAB2ECF-54BC-4529-9761-96186C8F6D1E}" type="slidenum">
              <a:rPr kumimoji="0" lang="ko-KR" altLang="en-US" sz="1000" b="1" baseline="0" smtClean="0">
                <a:solidFill>
                  <a:prstClr val="black">
                    <a:lumMod val="50000"/>
                    <a:lumOff val="50000"/>
                  </a:prstClr>
                </a:solidFill>
                <a:latin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1000" b="1" baseline="0" dirty="0">
              <a:solidFill>
                <a:prstClr val="black">
                  <a:lumMod val="50000"/>
                  <a:lumOff val="50000"/>
                </a:prst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23367D-DE3C-4A3A-B490-2F551E6516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408" y="6273225"/>
            <a:ext cx="793709" cy="54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0928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13067-4EE3-43B9-ACA8-C3758BA259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4875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1264746-1E56-47A7-B5A0-547195C2F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1950"/>
            </a:lvl1pPr>
            <a:lvl2pPr marL="371475" indent="0" algn="ctr">
              <a:buNone/>
              <a:defRPr sz="1625"/>
            </a:lvl2pPr>
            <a:lvl3pPr marL="742950" indent="0" algn="ctr">
              <a:buNone/>
              <a:defRPr sz="1463"/>
            </a:lvl3pPr>
            <a:lvl4pPr marL="1114425" indent="0" algn="ctr">
              <a:buNone/>
              <a:defRPr sz="1300"/>
            </a:lvl4pPr>
            <a:lvl5pPr marL="1485900" indent="0" algn="ctr">
              <a:buNone/>
              <a:defRPr sz="1300"/>
            </a:lvl5pPr>
            <a:lvl6pPr marL="1857375" indent="0" algn="ctr">
              <a:buNone/>
              <a:defRPr sz="1300"/>
            </a:lvl6pPr>
            <a:lvl7pPr marL="2228850" indent="0" algn="ctr">
              <a:buNone/>
              <a:defRPr sz="1300"/>
            </a:lvl7pPr>
            <a:lvl8pPr marL="2600325" indent="0" algn="ctr">
              <a:buNone/>
              <a:defRPr sz="1300"/>
            </a:lvl8pPr>
            <a:lvl9pPr marL="2971800" indent="0" algn="ctr">
              <a:buNone/>
              <a:defRPr sz="13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5024B1-69B3-4943-ADCC-CB4886EA6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435967-E2E7-46C3-88EF-1D249ED2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A07784-14AE-4BD1-99CA-AABC4CA7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11327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67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2" r:id="rId1"/>
    <p:sldLayoutId id="2147485501" r:id="rId2"/>
    <p:sldLayoutId id="2147485503" r:id="rId3"/>
    <p:sldLayoutId id="2147485504" r:id="rId4"/>
    <p:sldLayoutId id="2147485506" r:id="rId5"/>
    <p:sldLayoutId id="2147485507" r:id="rId6"/>
    <p:sldLayoutId id="2147485550" r:id="rId7"/>
    <p:sldLayoutId id="2147485551" r:id="rId8"/>
  </p:sldLayoutIdLst>
  <p:transition/>
  <p:hf sldNum="0" hdr="0" ftr="0" dt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rgbClr val="003399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536372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6pPr>
      <a:lvl7pPr marL="1072743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7pPr>
      <a:lvl8pPr marL="1609115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8pPr>
      <a:lvl9pPr marL="2145487" algn="l" rtl="0" eaLnBrk="1" fontAlgn="base" latinLnBrk="1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20333" indent="-320333" algn="l" rtl="0" eaLnBrk="1" fontAlgn="base" latinLnBrk="1" hangingPunct="1">
        <a:spcBef>
          <a:spcPts val="704"/>
        </a:spcBef>
        <a:spcAft>
          <a:spcPct val="0"/>
        </a:spcAft>
        <a:buClr>
          <a:schemeClr val="accent1"/>
        </a:buClr>
        <a:buSzPct val="76000"/>
        <a:buFont typeface="Wingdings" pitchFamily="2" charset="2"/>
        <a:buChar char="u"/>
        <a:defRPr sz="3100" b="1">
          <a:solidFill>
            <a:schemeClr val="tx1"/>
          </a:solidFill>
          <a:latin typeface="+mn-lt"/>
          <a:ea typeface="+mn-ea"/>
          <a:cs typeface="+mn-cs"/>
        </a:defRPr>
      </a:lvl1pPr>
      <a:lvl2pPr marL="642528" indent="-320333" algn="l" rtl="0" eaLnBrk="1" fontAlgn="base" latinLnBrk="1" hangingPunct="1">
        <a:spcBef>
          <a:spcPts val="587"/>
        </a:spcBef>
        <a:spcAft>
          <a:spcPct val="0"/>
        </a:spcAft>
        <a:buClr>
          <a:schemeClr val="accent2"/>
        </a:buClr>
        <a:buSzPct val="76000"/>
        <a:buFont typeface="Wingdings" pitchFamily="2" charset="2"/>
        <a:buChar char="u"/>
        <a:defRPr sz="2700" b="1">
          <a:solidFill>
            <a:schemeClr val="tx1">
              <a:lumMod val="75000"/>
              <a:lumOff val="25000"/>
            </a:schemeClr>
          </a:solidFill>
          <a:latin typeface="+mn-lt"/>
          <a:ea typeface="+mn-ea"/>
        </a:defRPr>
      </a:lvl2pPr>
      <a:lvl3pPr marL="964725" indent="-268186" algn="l" rtl="0" eaLnBrk="1" fontAlgn="base" latinLnBrk="1" hangingPunct="1">
        <a:spcBef>
          <a:spcPts val="587"/>
        </a:spcBef>
        <a:spcAft>
          <a:spcPct val="0"/>
        </a:spcAft>
        <a:buClr>
          <a:srgbClr val="BCBCBC"/>
        </a:buClr>
        <a:buSzPct val="76000"/>
        <a:buFont typeface="Wingdings" pitchFamily="2" charset="2"/>
        <a:buChar char="u"/>
        <a:defRPr sz="2300"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3pPr>
      <a:lvl4pPr marL="1286920" indent="-268186" algn="l" rtl="0" eaLnBrk="1" fontAlgn="base" latinLnBrk="1" hangingPunct="1">
        <a:spcBef>
          <a:spcPts val="469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u"/>
        <a:defRPr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4pPr>
      <a:lvl5pPr marL="1609115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u"/>
        <a:defRPr sz="1900" b="1">
          <a:solidFill>
            <a:schemeClr val="tx1">
              <a:lumMod val="65000"/>
              <a:lumOff val="35000"/>
            </a:schemeClr>
          </a:solidFill>
          <a:latin typeface="+mn-lt"/>
          <a:ea typeface="+mn-ea"/>
        </a:defRPr>
      </a:lvl5pPr>
      <a:lvl6pPr marL="2145487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6pPr>
      <a:lvl7pPr marL="2681859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7pPr>
      <a:lvl8pPr marL="3218230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8pPr>
      <a:lvl9pPr marL="3754602" indent="-268186" algn="l" rtl="0" eaLnBrk="1" fontAlgn="base" latinLnBrk="1" hangingPunct="1">
        <a:spcBef>
          <a:spcPts val="352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9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372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743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115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487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1859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230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4602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0974" algn="l" defTabSz="1072743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9D6F1A-409F-472F-BF95-61CE9C07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49FA80-A99C-4648-8AA4-A3A3A1421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9B307C-2A5D-4FEE-8EA7-905DCC41E0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1038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B8100-F87E-471A-B3C1-88AC2C0A4065}" type="datetimeFigureOut">
              <a:rPr lang="ko-KR" altLang="en-US" smtClean="0"/>
              <a:t>2019. 1. 2.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A9EC74-9B2A-4A38-A617-809AE7CD1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81363" y="6356351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F04DC-810D-489A-BDDA-83F13ED15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96113" y="6356351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DBBAA7-5CEF-4D72-91C7-229EE10A76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53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5" r:id="rId12"/>
    <p:sldLayoutId id="2147485566" r:id="rId13"/>
  </p:sldLayoutIdLst>
  <p:hf sldNum="0" hdr="0" ftr="0" dt="0"/>
  <p:txStyles>
    <p:titleStyle>
      <a:lvl1pPr algn="l" defTabSz="742950" rtl="0" eaLnBrk="1" latinLnBrk="1" hangingPunct="1">
        <a:lnSpc>
          <a:spcPct val="90000"/>
        </a:lnSpc>
        <a:spcBef>
          <a:spcPct val="0"/>
        </a:spcBef>
        <a:buNone/>
        <a:defRPr sz="35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5738" indent="-185738" algn="l" defTabSz="742950" rtl="0" eaLnBrk="1" latinLnBrk="1" hangingPunct="1">
        <a:lnSpc>
          <a:spcPct val="90000"/>
        </a:lnSpc>
        <a:spcBef>
          <a:spcPts val="813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950" kern="1200">
          <a:solidFill>
            <a:schemeClr val="tx1"/>
          </a:solidFill>
          <a:latin typeface="+mn-lt"/>
          <a:ea typeface="+mn-ea"/>
          <a:cs typeface="+mn-cs"/>
        </a:defRPr>
      </a:lvl2pPr>
      <a:lvl3pPr marL="9286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3001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6716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55C2BF-8376-420F-AEE5-A14691178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멀티모달 인터페이스</a:t>
            </a:r>
          </a:p>
        </p:txBody>
      </p:sp>
      <p:pic>
        <p:nvPicPr>
          <p:cNvPr id="4" name="d18f02-multimodalinterface">
            <a:hlinkClick r:id="" action="ppaction://media"/>
            <a:extLst>
              <a:ext uri="{FF2B5EF4-FFF2-40B4-BE49-F238E27FC236}">
                <a16:creationId xmlns:a16="http://schemas.microsoft.com/office/drawing/2014/main" id="{11D36037-E76E-4049-ABC0-4D4BDA993B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789" r="6897"/>
          <a:stretch/>
        </p:blipFill>
        <p:spPr>
          <a:xfrm>
            <a:off x="1784288" y="1340768"/>
            <a:ext cx="6408713" cy="4176464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B67E7585-A3D8-4646-8A42-52E915F8D872}"/>
              </a:ext>
            </a:extLst>
          </p:cNvPr>
          <p:cNvSpPr/>
          <p:nvPr/>
        </p:nvSpPr>
        <p:spPr>
          <a:xfrm>
            <a:off x="416496" y="1408478"/>
            <a:ext cx="1295424" cy="72008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+mn-ea"/>
              </a:rPr>
              <a:t>아바타 상태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E21CC7-B9FF-47B8-B0D9-87CABCEA3397}"/>
              </a:ext>
            </a:extLst>
          </p:cNvPr>
          <p:cNvSpPr/>
          <p:nvPr/>
        </p:nvSpPr>
        <p:spPr>
          <a:xfrm>
            <a:off x="416496" y="2996952"/>
            <a:ext cx="1152128" cy="25202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200">
                <a:solidFill>
                  <a:schemeClr val="tx1"/>
                </a:solidFill>
              </a:rPr>
              <a:t>멀티모달과</a:t>
            </a: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>
                <a:solidFill>
                  <a:schemeClr val="tx1"/>
                </a:solidFill>
              </a:rPr>
              <a:t>대화엔진의 </a:t>
            </a: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>
                <a:solidFill>
                  <a:schemeClr val="tx1"/>
                </a:solidFill>
              </a:rPr>
              <a:t>대화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7E2B1D3-D8AD-4413-9840-85C434986456}"/>
              </a:ext>
            </a:extLst>
          </p:cNvPr>
          <p:cNvSpPr/>
          <p:nvPr/>
        </p:nvSpPr>
        <p:spPr>
          <a:xfrm>
            <a:off x="8392952" y="1356776"/>
            <a:ext cx="1152128" cy="1136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200">
                <a:solidFill>
                  <a:schemeClr val="tx1"/>
                </a:solidFill>
              </a:rPr>
              <a:t>카메라에</a:t>
            </a: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>
                <a:solidFill>
                  <a:schemeClr val="tx1"/>
                </a:solidFill>
              </a:rPr>
              <a:t>나타난 얼굴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F9BCA6-3634-4244-8B04-84FED40AAB6C}"/>
              </a:ext>
            </a:extLst>
          </p:cNvPr>
          <p:cNvSpPr/>
          <p:nvPr/>
        </p:nvSpPr>
        <p:spPr>
          <a:xfrm>
            <a:off x="8392952" y="2645296"/>
            <a:ext cx="1152128" cy="15757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200">
                <a:solidFill>
                  <a:schemeClr val="tx1"/>
                </a:solidFill>
              </a:rPr>
              <a:t>아바타 동작</a:t>
            </a: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>
                <a:solidFill>
                  <a:schemeClr val="tx1"/>
                </a:solidFill>
              </a:rPr>
              <a:t>스케쥴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C6F96BF-67EB-4E51-8074-318464BBC074}"/>
              </a:ext>
            </a:extLst>
          </p:cNvPr>
          <p:cNvSpPr/>
          <p:nvPr/>
        </p:nvSpPr>
        <p:spPr>
          <a:xfrm>
            <a:off x="8392952" y="4381112"/>
            <a:ext cx="1152128" cy="11361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200">
                <a:solidFill>
                  <a:schemeClr val="tx1"/>
                </a:solidFill>
              </a:rPr>
              <a:t>아는 사람</a:t>
            </a:r>
            <a:endParaRPr lang="en-US" altLang="ko-KR" sz="1200">
              <a:solidFill>
                <a:schemeClr val="tx1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>
                <a:solidFill>
                  <a:schemeClr val="tx1"/>
                </a:solidFill>
              </a:rPr>
              <a:t>기억</a:t>
            </a:r>
          </a:p>
        </p:txBody>
      </p:sp>
    </p:spTree>
    <p:extLst>
      <p:ext uri="{BB962C8B-B14F-4D97-AF65-F5344CB8AC3E}">
        <p14:creationId xmlns:p14="http://schemas.microsoft.com/office/powerpoint/2010/main" val="445848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4F690B1-E673-46A1-B1CE-8734CC0E1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tx1"/>
                </a:solidFill>
              </a:rPr>
              <a:t>사용자의 입력 문장을 </a:t>
            </a:r>
            <a:r>
              <a:rPr lang="en-US" altLang="ko-KR" sz="2000">
                <a:solidFill>
                  <a:schemeClr val="tx1"/>
                </a:solidFill>
              </a:rPr>
              <a:t>“</a:t>
            </a:r>
            <a:r>
              <a:rPr lang="ko-KR" altLang="en-US" sz="2000">
                <a:solidFill>
                  <a:schemeClr val="tx1"/>
                </a:solidFill>
              </a:rPr>
              <a:t>다각도로 분석해서 적합한 의도를 판별해보자</a:t>
            </a:r>
            <a:r>
              <a:rPr lang="en-US" altLang="ko-KR" sz="2000">
                <a:solidFill>
                  <a:schemeClr val="tx1"/>
                </a:solidFill>
              </a:rPr>
              <a:t>.”</a:t>
            </a:r>
          </a:p>
          <a:p>
            <a:pPr lvl="1">
              <a:lnSpc>
                <a:spcPct val="150000"/>
              </a:lnSpc>
            </a:pPr>
            <a:endParaRPr lang="en-US" altLang="ko-KR" sz="1600"/>
          </a:p>
          <a:p>
            <a:pPr lvl="1">
              <a:lnSpc>
                <a:spcPct val="150000"/>
              </a:lnSpc>
            </a:pPr>
            <a:r>
              <a:rPr lang="en-US" altLang="ko-KR" sz="1600">
                <a:solidFill>
                  <a:schemeClr val="tx1"/>
                </a:solidFill>
              </a:rPr>
              <a:t>[</a:t>
            </a:r>
            <a:r>
              <a:rPr lang="ko-KR" altLang="en-US" sz="1600">
                <a:solidFill>
                  <a:schemeClr val="tx1"/>
                </a:solidFill>
              </a:rPr>
              <a:t> 시나리오 대응 </a:t>
            </a:r>
            <a:r>
              <a:rPr lang="en-US" altLang="ko-KR" sz="1600">
                <a:solidFill>
                  <a:schemeClr val="tx1"/>
                </a:solidFill>
              </a:rPr>
              <a:t>]</a:t>
            </a:r>
            <a:r>
              <a:rPr lang="ko-KR" altLang="en-US" sz="1600">
                <a:solidFill>
                  <a:schemeClr val="tx1"/>
                </a:solidFill>
              </a:rPr>
              <a:t> </a:t>
            </a:r>
            <a:r>
              <a:rPr lang="en-US" altLang="ko-KR" sz="1600">
                <a:solidFill>
                  <a:schemeClr val="tx1"/>
                </a:solidFill>
              </a:rPr>
              <a:t>	</a:t>
            </a:r>
          </a:p>
          <a:p>
            <a:pPr lvl="2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뉴스 기사 내용</a:t>
            </a:r>
            <a:r>
              <a:rPr lang="en-US" altLang="ko-KR" sz="1400">
                <a:solidFill>
                  <a:schemeClr val="tx1"/>
                </a:solidFill>
              </a:rPr>
              <a:t>, </a:t>
            </a:r>
            <a:r>
              <a:rPr lang="ko-KR" altLang="en-US" sz="1400">
                <a:solidFill>
                  <a:schemeClr val="tx1"/>
                </a:solidFill>
              </a:rPr>
              <a:t>매뉴얼 내용</a:t>
            </a:r>
            <a:r>
              <a:rPr lang="en-US" altLang="ko-KR" sz="1400">
                <a:solidFill>
                  <a:schemeClr val="tx1"/>
                </a:solidFill>
              </a:rPr>
              <a:t>, </a:t>
            </a:r>
            <a:r>
              <a:rPr lang="ko-KR" altLang="en-US" sz="1400">
                <a:solidFill>
                  <a:schemeClr val="tx1"/>
                </a:solidFill>
              </a:rPr>
              <a:t>컨텐츠 내용을 따라가면서 대응하는 것</a:t>
            </a:r>
            <a:endParaRPr lang="en-US" altLang="ko-KR" sz="14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600">
                <a:solidFill>
                  <a:schemeClr val="tx1"/>
                </a:solidFill>
              </a:rPr>
              <a:t>[ </a:t>
            </a:r>
            <a:r>
              <a:rPr lang="ko-KR" altLang="en-US" sz="1600">
                <a:solidFill>
                  <a:schemeClr val="tx1"/>
                </a:solidFill>
              </a:rPr>
              <a:t>대화 흐름 조절 </a:t>
            </a:r>
            <a:r>
              <a:rPr lang="en-US" altLang="ko-KR" sz="1600">
                <a:solidFill>
                  <a:schemeClr val="tx1"/>
                </a:solidFill>
              </a:rPr>
              <a:t>]	</a:t>
            </a:r>
          </a:p>
          <a:p>
            <a:pPr lvl="2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다시 말해줘봐</a:t>
            </a:r>
            <a:r>
              <a:rPr lang="en-US" altLang="ko-KR" sz="1400">
                <a:solidFill>
                  <a:schemeClr val="tx1"/>
                </a:solidFill>
              </a:rPr>
              <a:t>. </a:t>
            </a:r>
            <a:r>
              <a:rPr lang="ko-KR" altLang="en-US" sz="1400">
                <a:solidFill>
                  <a:schemeClr val="tx1"/>
                </a:solidFill>
              </a:rPr>
              <a:t>뭐라고</a:t>
            </a:r>
            <a:r>
              <a:rPr lang="en-US" altLang="ko-KR" sz="1400">
                <a:solidFill>
                  <a:schemeClr val="tx1"/>
                </a:solidFill>
              </a:rPr>
              <a:t>, </a:t>
            </a:r>
            <a:r>
              <a:rPr lang="ko-KR" altLang="en-US" sz="1400">
                <a:solidFill>
                  <a:schemeClr val="tx1"/>
                </a:solidFill>
              </a:rPr>
              <a:t>이거 다시 해보자</a:t>
            </a:r>
            <a:r>
              <a:rPr lang="en-US" altLang="ko-KR" sz="1400">
                <a:solidFill>
                  <a:schemeClr val="tx1"/>
                </a:solidFill>
              </a:rPr>
              <a:t>. </a:t>
            </a:r>
            <a:r>
              <a:rPr lang="ko-KR" altLang="en-US" sz="1400">
                <a:solidFill>
                  <a:schemeClr val="tx1"/>
                </a:solidFill>
              </a:rPr>
              <a:t>처음부터 다시 해줘</a:t>
            </a:r>
            <a:r>
              <a:rPr lang="en-US" altLang="ko-KR" sz="1400">
                <a:solidFill>
                  <a:schemeClr val="tx1"/>
                </a:solidFill>
              </a:rPr>
              <a:t>. </a:t>
            </a:r>
            <a:r>
              <a:rPr lang="ko-KR" altLang="en-US" sz="1400">
                <a:solidFill>
                  <a:schemeClr val="tx1"/>
                </a:solidFill>
              </a:rPr>
              <a:t>다른 이야기 없니</a:t>
            </a:r>
            <a:r>
              <a:rPr lang="en-US" altLang="ko-KR" sz="1400">
                <a:solidFill>
                  <a:schemeClr val="tx1"/>
                </a:solidFill>
              </a:rPr>
              <a:t>? </a:t>
            </a:r>
            <a:r>
              <a:rPr lang="ko-KR" altLang="en-US" sz="1400">
                <a:solidFill>
                  <a:schemeClr val="tx1"/>
                </a:solidFill>
              </a:rPr>
              <a:t>그만하고 싶어</a:t>
            </a:r>
            <a:r>
              <a:rPr lang="en-US" altLang="ko-KR" sz="1400">
                <a:solidFill>
                  <a:schemeClr val="tx1"/>
                </a:solidFill>
              </a:rPr>
              <a:t>.</a:t>
            </a:r>
          </a:p>
          <a:p>
            <a:pPr marL="447675" lvl="2" indent="0">
              <a:lnSpc>
                <a:spcPct val="150000"/>
              </a:lnSpc>
              <a:buNone/>
            </a:pPr>
            <a:r>
              <a:rPr lang="en-US" altLang="ko-KR" sz="1400">
                <a:sym typeface="Wingdings" panose="05000000000000000000" pitchFamily="2" charset="2"/>
              </a:rPr>
              <a:t>							 </a:t>
            </a:r>
            <a:r>
              <a:rPr lang="ko-KR" altLang="en-US" sz="1400">
                <a:sym typeface="Wingdings" panose="05000000000000000000" pitchFamily="2" charset="2"/>
              </a:rPr>
              <a:t>네</a:t>
            </a:r>
            <a:r>
              <a:rPr lang="en-US" altLang="ko-KR" sz="1400">
                <a:sym typeface="Wingdings" panose="05000000000000000000" pitchFamily="2" charset="2"/>
              </a:rPr>
              <a:t>, </a:t>
            </a:r>
            <a:endParaRPr lang="en-US" altLang="ko-KR" sz="10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600">
                <a:solidFill>
                  <a:schemeClr val="tx1"/>
                </a:solidFill>
              </a:rPr>
              <a:t>[ </a:t>
            </a:r>
            <a:r>
              <a:rPr lang="ko-KR" altLang="en-US" sz="1600">
                <a:solidFill>
                  <a:schemeClr val="tx1"/>
                </a:solidFill>
              </a:rPr>
              <a:t>인식 결과 교정 </a:t>
            </a:r>
            <a:r>
              <a:rPr lang="en-US" altLang="ko-KR" sz="1600">
                <a:solidFill>
                  <a:schemeClr val="tx1"/>
                </a:solidFill>
              </a:rPr>
              <a:t>]</a:t>
            </a:r>
          </a:p>
          <a:p>
            <a:pPr lvl="2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</a:rPr>
              <a:t>A</a:t>
            </a:r>
            <a:r>
              <a:rPr lang="ko-KR" altLang="en-US" sz="1400">
                <a:solidFill>
                  <a:schemeClr val="tx1"/>
                </a:solidFill>
              </a:rPr>
              <a:t>가 아니고 </a:t>
            </a:r>
            <a:r>
              <a:rPr lang="en-US" altLang="ko-KR" sz="1400">
                <a:solidFill>
                  <a:schemeClr val="tx1"/>
                </a:solidFill>
              </a:rPr>
              <a:t>B</a:t>
            </a:r>
            <a:r>
              <a:rPr lang="ko-KR" altLang="en-US" sz="1400">
                <a:solidFill>
                  <a:schemeClr val="tx1"/>
                </a:solidFill>
              </a:rPr>
              <a:t>라고</a:t>
            </a:r>
            <a:r>
              <a:rPr lang="en-US" altLang="ko-KR" sz="1400">
                <a:solidFill>
                  <a:schemeClr val="tx1"/>
                </a:solidFill>
              </a:rPr>
              <a:t>. </a:t>
            </a:r>
            <a:r>
              <a:rPr lang="ko-KR" altLang="en-US" sz="1400">
                <a:solidFill>
                  <a:schemeClr val="tx1"/>
                </a:solidFill>
              </a:rPr>
              <a:t>음성인식 결과가 틀렸는데</a:t>
            </a:r>
            <a:r>
              <a:rPr lang="en-US" altLang="ko-KR" sz="1400">
                <a:solidFill>
                  <a:schemeClr val="tx1"/>
                </a:solidFill>
              </a:rPr>
              <a:t>? 		</a:t>
            </a:r>
            <a:r>
              <a:rPr lang="en-US" altLang="ko-KR" sz="140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400">
                <a:solidFill>
                  <a:schemeClr val="tx1"/>
                </a:solidFill>
              </a:rPr>
              <a:t>다시 말씀해 주세요</a:t>
            </a:r>
            <a:r>
              <a:rPr lang="en-US" altLang="ko-KR" sz="1400"/>
              <a:t>.</a:t>
            </a:r>
            <a:endParaRPr lang="en-US" altLang="ko-KR" sz="140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ko-KR" sz="1600">
                <a:solidFill>
                  <a:schemeClr val="tx1"/>
                </a:solidFill>
              </a:rPr>
              <a:t>[</a:t>
            </a:r>
            <a:r>
              <a:rPr lang="ko-KR" altLang="en-US" sz="1600">
                <a:solidFill>
                  <a:schemeClr val="tx1"/>
                </a:solidFill>
              </a:rPr>
              <a:t>시스템 반응 품평 </a:t>
            </a:r>
            <a:r>
              <a:rPr lang="en-US" altLang="ko-KR" sz="1600">
                <a:solidFill>
                  <a:schemeClr val="tx1"/>
                </a:solidFill>
              </a:rPr>
              <a:t>] </a:t>
            </a:r>
          </a:p>
          <a:p>
            <a:pPr lvl="2">
              <a:lnSpc>
                <a:spcPct val="150000"/>
              </a:lnSpc>
            </a:pPr>
            <a:r>
              <a:rPr lang="ko-KR" altLang="en-US" sz="1400">
                <a:solidFill>
                  <a:schemeClr val="tx1"/>
                </a:solidFill>
              </a:rPr>
              <a:t>잘하는데</a:t>
            </a:r>
            <a:r>
              <a:rPr lang="en-US" altLang="ko-KR" sz="1400">
                <a:solidFill>
                  <a:schemeClr val="tx1"/>
                </a:solidFill>
              </a:rPr>
              <a:t>? </a:t>
            </a:r>
            <a:r>
              <a:rPr lang="ko-KR" altLang="en-US" sz="1400">
                <a:solidFill>
                  <a:schemeClr val="tx1"/>
                </a:solidFill>
              </a:rPr>
              <a:t>이건 아니잖아</a:t>
            </a:r>
            <a:r>
              <a:rPr lang="en-US" altLang="ko-KR" sz="1400">
                <a:solidFill>
                  <a:schemeClr val="tx1"/>
                </a:solidFill>
              </a:rPr>
              <a:t>. </a:t>
            </a:r>
            <a:r>
              <a:rPr lang="ko-KR" altLang="en-US" sz="1400">
                <a:solidFill>
                  <a:schemeClr val="tx1"/>
                </a:solidFill>
              </a:rPr>
              <a:t>내 말을 이해하지 못했구만</a:t>
            </a:r>
            <a:r>
              <a:rPr lang="en-US" altLang="ko-KR" sz="1400"/>
              <a:t>.  	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olidFill>
                  <a:schemeClr val="tx1"/>
                </a:solidFill>
              </a:rPr>
              <a:t>고마워요</a:t>
            </a:r>
            <a:r>
              <a:rPr lang="en-US" altLang="ko-KR" sz="1400">
                <a:solidFill>
                  <a:schemeClr val="tx1"/>
                </a:solidFill>
              </a:rPr>
              <a:t>. </a:t>
            </a:r>
            <a:r>
              <a:rPr lang="ko-KR" altLang="en-US" sz="1400">
                <a:solidFill>
                  <a:schemeClr val="tx1"/>
                </a:solidFill>
              </a:rPr>
              <a:t>계속하실꺼죠</a:t>
            </a:r>
            <a:r>
              <a:rPr lang="en-US" altLang="ko-KR" sz="1400">
                <a:solidFill>
                  <a:schemeClr val="tx1"/>
                </a:solidFill>
              </a:rPr>
              <a:t>?</a:t>
            </a:r>
            <a:endParaRPr lang="ko-KR" altLang="en-US" sz="140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30E8F4-CA3F-4960-BBC8-E0F03FE6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다차원 대화 의도 판별 </a:t>
            </a:r>
          </a:p>
        </p:txBody>
      </p:sp>
    </p:spTree>
    <p:extLst>
      <p:ext uri="{BB962C8B-B14F-4D97-AF65-F5344CB8AC3E}">
        <p14:creationId xmlns:p14="http://schemas.microsoft.com/office/powerpoint/2010/main" val="195089388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34A1A3F-E358-45AA-B26D-A74E2CD2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Topic</a:t>
            </a:r>
            <a:r>
              <a:rPr lang="ko-KR" altLang="en-US"/>
              <a:t> </a:t>
            </a:r>
            <a:r>
              <a:rPr lang="en-US" altLang="ko-KR"/>
              <a:t>control : </a:t>
            </a:r>
            <a:r>
              <a:rPr lang="ko-KR" altLang="en-US"/>
              <a:t>다차원 대화 의도 분석</a:t>
            </a:r>
          </a:p>
        </p:txBody>
      </p:sp>
      <p:grpSp>
        <p:nvGrpSpPr>
          <p:cNvPr id="256" name="그룹 255">
            <a:extLst>
              <a:ext uri="{FF2B5EF4-FFF2-40B4-BE49-F238E27FC236}">
                <a16:creationId xmlns:a16="http://schemas.microsoft.com/office/drawing/2014/main" id="{0A10EACA-29D1-46B4-9C0B-7E70EF1FB76D}"/>
              </a:ext>
            </a:extLst>
          </p:cNvPr>
          <p:cNvGrpSpPr/>
          <p:nvPr/>
        </p:nvGrpSpPr>
        <p:grpSpPr>
          <a:xfrm>
            <a:off x="6460377" y="4546925"/>
            <a:ext cx="2799331" cy="790839"/>
            <a:chOff x="7376901" y="4492289"/>
            <a:chExt cx="2865956" cy="830244"/>
          </a:xfrm>
        </p:grpSpPr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68085063-0FAC-4353-B0B9-F4F1E69C1C3F}"/>
                </a:ext>
              </a:extLst>
            </p:cNvPr>
            <p:cNvGrpSpPr/>
            <p:nvPr/>
          </p:nvGrpSpPr>
          <p:grpSpPr>
            <a:xfrm>
              <a:off x="7376901" y="4984428"/>
              <a:ext cx="1832489" cy="334697"/>
              <a:chOff x="7376901" y="4984428"/>
              <a:chExt cx="1832489" cy="334697"/>
            </a:xfrm>
          </p:grpSpPr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0FC7697-5BEF-4CCF-A754-05EA9B1C31F9}"/>
                  </a:ext>
                </a:extLst>
              </p:cNvPr>
              <p:cNvSpPr/>
              <p:nvPr/>
            </p:nvSpPr>
            <p:spPr>
              <a:xfrm>
                <a:off x="7376901" y="4984428"/>
                <a:ext cx="355896" cy="3346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rgbClr val="FF0000"/>
                    </a:solidFill>
                    <a:latin typeface="+mn-ea"/>
                  </a:rPr>
                  <a:t>T</a:t>
                </a:r>
                <a:endParaRPr lang="ko-KR" altLang="en-US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F41BEC51-5E01-4DFB-A332-40A6C549F3AF}"/>
                  </a:ext>
                </a:extLst>
              </p:cNvPr>
              <p:cNvSpPr/>
              <p:nvPr/>
            </p:nvSpPr>
            <p:spPr>
              <a:xfrm>
                <a:off x="7869099" y="4984428"/>
                <a:ext cx="355896" cy="3346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rgbClr val="FF0000"/>
                    </a:solidFill>
                    <a:latin typeface="+mn-ea"/>
                  </a:rPr>
                  <a:t>V</a:t>
                </a:r>
                <a:endParaRPr lang="ko-KR" altLang="en-US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41EACF91-8AB3-48B7-9797-E6E584D74145}"/>
                  </a:ext>
                </a:extLst>
              </p:cNvPr>
              <p:cNvSpPr/>
              <p:nvPr/>
            </p:nvSpPr>
            <p:spPr>
              <a:xfrm>
                <a:off x="8853494" y="4984428"/>
                <a:ext cx="355896" cy="3346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rgbClr val="FF0000"/>
                    </a:solidFill>
                    <a:latin typeface="+mn-ea"/>
                  </a:rPr>
                  <a:t>F</a:t>
                </a:r>
                <a:endParaRPr lang="ko-KR" altLang="en-US" b="1">
                  <a:solidFill>
                    <a:srgbClr val="FF0000"/>
                  </a:solidFill>
                  <a:latin typeface="+mn-ea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B42B5FE-D072-459C-AC8C-588AC9F9318E}"/>
                  </a:ext>
                </a:extLst>
              </p:cNvPr>
              <p:cNvSpPr/>
              <p:nvPr/>
            </p:nvSpPr>
            <p:spPr>
              <a:xfrm>
                <a:off x="8361297" y="4984428"/>
                <a:ext cx="355896" cy="3346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rgbClr val="FF0000"/>
                    </a:solidFill>
                    <a:latin typeface="+mn-ea"/>
                  </a:rPr>
                  <a:t>D</a:t>
                </a:r>
                <a:endParaRPr lang="ko-KR" altLang="en-US" b="1">
                  <a:solidFill>
                    <a:srgbClr val="FF0000"/>
                  </a:solidFill>
                  <a:latin typeface="+mn-ea"/>
                </a:endParaRPr>
              </a:p>
            </p:txBody>
          </p:sp>
        </p:grp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D7B46C78-810B-4F47-A1A9-F1A1A789DF63}"/>
                </a:ext>
              </a:extLst>
            </p:cNvPr>
            <p:cNvGrpSpPr/>
            <p:nvPr/>
          </p:nvGrpSpPr>
          <p:grpSpPr>
            <a:xfrm>
              <a:off x="7376901" y="4509607"/>
              <a:ext cx="1832489" cy="334697"/>
              <a:chOff x="7376901" y="4509607"/>
              <a:chExt cx="1832489" cy="334697"/>
            </a:xfrm>
          </p:grpSpPr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2F5F823A-4532-42CC-8069-4130D896FF50}"/>
                  </a:ext>
                </a:extLst>
              </p:cNvPr>
              <p:cNvSpPr/>
              <p:nvPr/>
            </p:nvSpPr>
            <p:spPr>
              <a:xfrm>
                <a:off x="7376901" y="4509607"/>
                <a:ext cx="355896" cy="3346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tx1"/>
                    </a:solidFill>
                    <a:latin typeface="+mn-ea"/>
                  </a:rPr>
                  <a:t>T</a:t>
                </a:r>
                <a:endParaRPr lang="ko-KR" altLang="en-US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1BBD61D1-FEBD-4D04-B547-54AE9FF762EF}"/>
                  </a:ext>
                </a:extLst>
              </p:cNvPr>
              <p:cNvSpPr/>
              <p:nvPr/>
            </p:nvSpPr>
            <p:spPr>
              <a:xfrm>
                <a:off x="7869099" y="4509607"/>
                <a:ext cx="355896" cy="3346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tx1"/>
                    </a:solidFill>
                    <a:latin typeface="+mn-ea"/>
                  </a:rPr>
                  <a:t>V</a:t>
                </a:r>
                <a:endParaRPr lang="ko-KR" altLang="en-US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04DB0878-0BBD-46AA-9F45-CA81C047BA5E}"/>
                  </a:ext>
                </a:extLst>
              </p:cNvPr>
              <p:cNvSpPr/>
              <p:nvPr/>
            </p:nvSpPr>
            <p:spPr>
              <a:xfrm>
                <a:off x="8853494" y="4509607"/>
                <a:ext cx="355896" cy="3346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tx1"/>
                    </a:solidFill>
                    <a:latin typeface="+mn-ea"/>
                  </a:rPr>
                  <a:t>F</a:t>
                </a:r>
                <a:endParaRPr lang="ko-KR" altLang="en-US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1E3C2651-227B-4130-AA11-25D31CA6BDD5}"/>
                  </a:ext>
                </a:extLst>
              </p:cNvPr>
              <p:cNvSpPr/>
              <p:nvPr/>
            </p:nvSpPr>
            <p:spPr>
              <a:xfrm>
                <a:off x="8361297" y="4509607"/>
                <a:ext cx="355896" cy="33469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>
                    <a:solidFill>
                      <a:schemeClr val="tx1"/>
                    </a:solidFill>
                    <a:latin typeface="+mn-ea"/>
                  </a:rPr>
                  <a:t>D</a:t>
                </a:r>
                <a:endParaRPr lang="ko-KR" altLang="en-US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479132-500A-46B2-9C69-3BF98C853C9C}"/>
                </a:ext>
              </a:extLst>
            </p:cNvPr>
            <p:cNvSpPr txBox="1"/>
            <p:nvPr/>
          </p:nvSpPr>
          <p:spPr>
            <a:xfrm>
              <a:off x="9345691" y="4492289"/>
              <a:ext cx="897166" cy="35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+mn-ea"/>
                  <a:ea typeface="+mn-ea"/>
                </a:rPr>
                <a:t>시스템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85EBC0D-9C38-4DE5-8857-67F926546AFA}"/>
                </a:ext>
              </a:extLst>
            </p:cNvPr>
            <p:cNvSpPr txBox="1"/>
            <p:nvPr/>
          </p:nvSpPr>
          <p:spPr>
            <a:xfrm>
              <a:off x="9345691" y="4967110"/>
              <a:ext cx="897166" cy="35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+mn-ea"/>
                  <a:ea typeface="+mn-ea"/>
                </a:rPr>
                <a:t>사용자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F897132E-75D6-4316-9C6F-5148EF224FEB}"/>
              </a:ext>
            </a:extLst>
          </p:cNvPr>
          <p:cNvSpPr txBox="1"/>
          <p:nvPr/>
        </p:nvSpPr>
        <p:spPr>
          <a:xfrm>
            <a:off x="6460377" y="2704107"/>
            <a:ext cx="1052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+mn-ea"/>
                <a:ea typeface="+mn-ea"/>
              </a:rPr>
              <a:t>Ti = T:Ri</a:t>
            </a:r>
            <a:endParaRPr lang="ko-KR" altLang="en-US">
              <a:latin typeface="+mn-ea"/>
              <a:ea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B0B5159-6F7A-44F4-9850-4BD79D747D27}"/>
              </a:ext>
            </a:extLst>
          </p:cNvPr>
          <p:cNvSpPr txBox="1"/>
          <p:nvPr/>
        </p:nvSpPr>
        <p:spPr>
          <a:xfrm>
            <a:off x="6460376" y="3244427"/>
            <a:ext cx="2419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+mn-ea"/>
                <a:ea typeface="+mn-ea"/>
              </a:rPr>
              <a:t>xP : topic </a:t>
            </a:r>
            <a:r>
              <a:rPr lang="ko-KR" altLang="en-US" sz="1400">
                <a:latin typeface="+mn-ea"/>
                <a:ea typeface="+mn-ea"/>
              </a:rPr>
              <a:t>선택 </a:t>
            </a:r>
            <a:r>
              <a:rPr lang="en-US" altLang="ko-KR" sz="1400">
                <a:latin typeface="+mn-ea"/>
                <a:ea typeface="+mn-ea"/>
              </a:rPr>
              <a:t>(</a:t>
            </a:r>
            <a:r>
              <a:rPr lang="ko-KR" altLang="en-US" sz="1400">
                <a:latin typeface="+mn-ea"/>
                <a:ea typeface="+mn-ea"/>
              </a:rPr>
              <a:t>이전</a:t>
            </a:r>
            <a:r>
              <a:rPr lang="en-US" altLang="ko-KR" sz="1400">
                <a:latin typeface="+mn-ea"/>
                <a:ea typeface="+mn-ea"/>
              </a:rPr>
              <a:t>, </a:t>
            </a:r>
            <a:r>
              <a:rPr lang="ko-KR" altLang="en-US" sz="1400">
                <a:latin typeface="+mn-ea"/>
                <a:ea typeface="+mn-ea"/>
              </a:rPr>
              <a:t>신규</a:t>
            </a:r>
            <a:r>
              <a:rPr lang="en-US" altLang="ko-KR" sz="1400">
                <a:latin typeface="+mn-ea"/>
                <a:ea typeface="+mn-ea"/>
              </a:rPr>
              <a:t>) </a:t>
            </a:r>
            <a:endParaRPr lang="ko-KR" altLang="en-US" sz="1400">
              <a:latin typeface="+mn-ea"/>
              <a:ea typeface="+mn-ea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44E7835B-2CD7-4E5A-B3B6-4872282DCF1A}"/>
              </a:ext>
            </a:extLst>
          </p:cNvPr>
          <p:cNvSpPr txBox="1"/>
          <p:nvPr/>
        </p:nvSpPr>
        <p:spPr>
          <a:xfrm>
            <a:off x="6460376" y="3537597"/>
            <a:ext cx="2419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+mn-ea"/>
                <a:ea typeface="+mn-ea"/>
              </a:rPr>
              <a:t>_R : </a:t>
            </a:r>
            <a:r>
              <a:rPr lang="ko-KR" altLang="en-US" sz="1400">
                <a:latin typeface="+mn-ea"/>
                <a:ea typeface="+mn-ea"/>
              </a:rPr>
              <a:t>이전에</a:t>
            </a:r>
            <a:r>
              <a:rPr lang="en-US" altLang="ko-KR" sz="1400">
                <a:latin typeface="+mn-ea"/>
                <a:ea typeface="+mn-ea"/>
              </a:rPr>
              <a:t> </a:t>
            </a:r>
            <a:r>
              <a:rPr lang="ko-KR" altLang="en-US" sz="1400">
                <a:latin typeface="+mn-ea"/>
                <a:ea typeface="+mn-ea"/>
              </a:rPr>
              <a:t>말한 문장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B4F3F374-F21B-48F2-97CD-B97FA3D0BBB7}"/>
              </a:ext>
            </a:extLst>
          </p:cNvPr>
          <p:cNvSpPr txBox="1"/>
          <p:nvPr/>
        </p:nvSpPr>
        <p:spPr>
          <a:xfrm>
            <a:off x="6460376" y="3830767"/>
            <a:ext cx="3317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+mn-ea"/>
                <a:ea typeface="+mn-ea"/>
              </a:rPr>
              <a:t>M(i) : </a:t>
            </a:r>
            <a:r>
              <a:rPr lang="ko-KR" altLang="en-US" sz="1400">
                <a:latin typeface="+mn-ea"/>
                <a:ea typeface="+mn-ea"/>
              </a:rPr>
              <a:t>이전에</a:t>
            </a:r>
            <a:r>
              <a:rPr lang="en-US" altLang="ko-KR" sz="1400">
                <a:latin typeface="+mn-ea"/>
                <a:ea typeface="+mn-ea"/>
              </a:rPr>
              <a:t> </a:t>
            </a:r>
            <a:r>
              <a:rPr lang="ko-KR" altLang="en-US" sz="1400">
                <a:latin typeface="+mn-ea"/>
                <a:ea typeface="+mn-ea"/>
              </a:rPr>
              <a:t>들은</a:t>
            </a:r>
            <a:r>
              <a:rPr lang="en-US" altLang="ko-KR" sz="1400">
                <a:latin typeface="+mn-ea"/>
                <a:ea typeface="+mn-ea"/>
              </a:rPr>
              <a:t> </a:t>
            </a:r>
            <a:r>
              <a:rPr lang="ko-KR" altLang="en-US" sz="1400">
                <a:latin typeface="+mn-ea"/>
                <a:ea typeface="+mn-ea"/>
              </a:rPr>
              <a:t>문장을 수정한 문장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9AD765-C0BA-4C56-90FE-06B51D91F5CD}"/>
              </a:ext>
            </a:extLst>
          </p:cNvPr>
          <p:cNvGrpSpPr/>
          <p:nvPr/>
        </p:nvGrpSpPr>
        <p:grpSpPr>
          <a:xfrm>
            <a:off x="755262" y="2132856"/>
            <a:ext cx="4989826" cy="3938247"/>
            <a:chOff x="499965" y="2420888"/>
            <a:chExt cx="4989826" cy="3938247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4F11710-9714-4C1E-BE1D-C725577B1AAD}"/>
                </a:ext>
              </a:extLst>
            </p:cNvPr>
            <p:cNvSpPr/>
            <p:nvPr/>
          </p:nvSpPr>
          <p:spPr>
            <a:xfrm>
              <a:off x="499965" y="4060842"/>
              <a:ext cx="462168" cy="4703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chemeClr val="tx1"/>
                  </a:solidFill>
                  <a:latin typeface="+mn-ea"/>
                </a:rPr>
                <a:t>T</a:t>
              </a:r>
              <a:r>
                <a:rPr lang="en-US" altLang="ko-KR" sz="1138" b="1" baseline="-14000">
                  <a:solidFill>
                    <a:schemeClr val="tx1"/>
                  </a:solidFill>
                  <a:latin typeface="+mn-ea"/>
                </a:rPr>
                <a:t>i</a:t>
              </a:r>
              <a:endParaRPr lang="ko-KR" altLang="en-US" sz="894" b="1" baseline="-1400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1FAB40D-950E-47C9-8E51-719583F61FDA}"/>
                </a:ext>
              </a:extLst>
            </p:cNvPr>
            <p:cNvSpPr/>
            <p:nvPr/>
          </p:nvSpPr>
          <p:spPr>
            <a:xfrm>
              <a:off x="1704790" y="3199177"/>
              <a:ext cx="462168" cy="47034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rgbClr val="FF0000"/>
                  </a:solidFill>
                  <a:latin typeface="+mn-ea"/>
                </a:rPr>
                <a:t>V(i)</a:t>
              </a:r>
              <a:endParaRPr lang="ko-KR" altLang="en-US" sz="1138" b="1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F380090-A869-4440-B8B6-C5B0DBEB2965}"/>
                </a:ext>
              </a:extLst>
            </p:cNvPr>
            <p:cNvSpPr/>
            <p:nvPr/>
          </p:nvSpPr>
          <p:spPr>
            <a:xfrm>
              <a:off x="1361875" y="2420888"/>
              <a:ext cx="462168" cy="47034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chemeClr val="tx1"/>
                  </a:solidFill>
                  <a:latin typeface="+mn-ea"/>
                </a:rPr>
                <a:t>V(i)</a:t>
              </a:r>
              <a:endParaRPr lang="ko-KR" altLang="en-US" sz="1138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7C35892-3E56-4A6B-8DA0-E49C02BFA241}"/>
                </a:ext>
              </a:extLst>
            </p:cNvPr>
            <p:cNvSpPr/>
            <p:nvPr/>
          </p:nvSpPr>
          <p:spPr>
            <a:xfrm>
              <a:off x="671632" y="5888794"/>
              <a:ext cx="462168" cy="47034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rgbClr val="FF0000"/>
                  </a:solidFill>
                  <a:latin typeface="+mn-ea"/>
                </a:rPr>
                <a:t>T(t)</a:t>
              </a:r>
              <a:endParaRPr lang="ko-KR" altLang="en-US" sz="1138" b="1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52" name="연결선: 구부러짐 51">
              <a:extLst>
                <a:ext uri="{FF2B5EF4-FFF2-40B4-BE49-F238E27FC236}">
                  <a16:creationId xmlns:a16="http://schemas.microsoft.com/office/drawing/2014/main" id="{4B8C8675-D95C-4BFA-BF79-3A98CB28F0FA}"/>
                </a:ext>
              </a:extLst>
            </p:cNvPr>
            <p:cNvCxnSpPr>
              <a:cxnSpLocks/>
              <a:stCxn id="13" idx="4"/>
              <a:endCxn id="48" idx="2"/>
            </p:cNvCxnSpPr>
            <p:nvPr/>
          </p:nvCxnSpPr>
          <p:spPr>
            <a:xfrm rot="5400000">
              <a:off x="-95051" y="5297864"/>
              <a:ext cx="1592782" cy="59418"/>
            </a:xfrm>
            <a:prstGeom prst="curvedConnector4">
              <a:avLst>
                <a:gd name="adj1" fmla="val 42618"/>
                <a:gd name="adj2" fmla="val 44316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연결선: 구부러짐 53">
              <a:extLst>
                <a:ext uri="{FF2B5EF4-FFF2-40B4-BE49-F238E27FC236}">
                  <a16:creationId xmlns:a16="http://schemas.microsoft.com/office/drawing/2014/main" id="{97997E65-CD75-4640-9694-C4A8DBFF8778}"/>
                </a:ext>
              </a:extLst>
            </p:cNvPr>
            <p:cNvCxnSpPr>
              <a:cxnSpLocks/>
              <a:stCxn id="48" idx="5"/>
              <a:endCxn id="105" idx="4"/>
            </p:cNvCxnSpPr>
            <p:nvPr/>
          </p:nvCxnSpPr>
          <p:spPr>
            <a:xfrm rot="5400000" flipH="1" flipV="1">
              <a:off x="2930695" y="4177048"/>
              <a:ext cx="248628" cy="3977787"/>
            </a:xfrm>
            <a:prstGeom prst="curvedConnector3">
              <a:avLst>
                <a:gd name="adj1" fmla="val -11528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구부러짐 65">
              <a:extLst>
                <a:ext uri="{FF2B5EF4-FFF2-40B4-BE49-F238E27FC236}">
                  <a16:creationId xmlns:a16="http://schemas.microsoft.com/office/drawing/2014/main" id="{3F846EC5-112D-4935-88E1-252CAE1112A6}"/>
                </a:ext>
              </a:extLst>
            </p:cNvPr>
            <p:cNvCxnSpPr>
              <a:cxnSpLocks/>
              <a:stCxn id="14" idx="6"/>
              <a:endCxn id="30" idx="6"/>
            </p:cNvCxnSpPr>
            <p:nvPr/>
          </p:nvCxnSpPr>
          <p:spPr>
            <a:xfrm flipH="1" flipV="1">
              <a:off x="1824045" y="2656059"/>
              <a:ext cx="342914" cy="778289"/>
            </a:xfrm>
            <a:prstGeom prst="curvedConnector3">
              <a:avLst>
                <a:gd name="adj1" fmla="val -5946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CA6EFC5B-8294-4A3D-8CD1-AFE8FC2F0B74}"/>
                </a:ext>
              </a:extLst>
            </p:cNvPr>
            <p:cNvSpPr/>
            <p:nvPr/>
          </p:nvSpPr>
          <p:spPr>
            <a:xfrm>
              <a:off x="2120459" y="3878402"/>
              <a:ext cx="462168" cy="47034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rgbClr val="FF0000"/>
                  </a:solidFill>
                  <a:latin typeface="+mn-ea"/>
                </a:rPr>
                <a:t>D(_)</a:t>
              </a:r>
              <a:endParaRPr lang="ko-KR" altLang="en-US" sz="1138" b="1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83662EDE-D34D-4189-8AD4-4E58E05B18B4}"/>
                </a:ext>
              </a:extLst>
            </p:cNvPr>
            <p:cNvSpPr/>
            <p:nvPr/>
          </p:nvSpPr>
          <p:spPr>
            <a:xfrm>
              <a:off x="3294801" y="4326425"/>
              <a:ext cx="462168" cy="47034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chemeClr val="tx1"/>
                  </a:solidFill>
                  <a:latin typeface="+mn-ea"/>
                </a:rPr>
                <a:t>D(s)</a:t>
              </a:r>
              <a:endParaRPr lang="ko-KR" altLang="en-US" sz="1138" b="1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0" name="연결선: 구부러짐 69">
              <a:extLst>
                <a:ext uri="{FF2B5EF4-FFF2-40B4-BE49-F238E27FC236}">
                  <a16:creationId xmlns:a16="http://schemas.microsoft.com/office/drawing/2014/main" id="{EA3120C0-D264-4453-BF6B-3C493ED27615}"/>
                </a:ext>
              </a:extLst>
            </p:cNvPr>
            <p:cNvCxnSpPr>
              <a:stCxn id="13" idx="6"/>
              <a:endCxn id="67" idx="2"/>
            </p:cNvCxnSpPr>
            <p:nvPr/>
          </p:nvCxnSpPr>
          <p:spPr>
            <a:xfrm flipV="1">
              <a:off x="962133" y="4113572"/>
              <a:ext cx="1158327" cy="18244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연결선: 구부러짐 71">
              <a:extLst>
                <a:ext uri="{FF2B5EF4-FFF2-40B4-BE49-F238E27FC236}">
                  <a16:creationId xmlns:a16="http://schemas.microsoft.com/office/drawing/2014/main" id="{63B3EE8A-E888-402E-82A0-9E55F570BC09}"/>
                </a:ext>
              </a:extLst>
            </p:cNvPr>
            <p:cNvCxnSpPr>
              <a:cxnSpLocks/>
              <a:stCxn id="67" idx="5"/>
              <a:endCxn id="68" idx="2"/>
            </p:cNvCxnSpPr>
            <p:nvPr/>
          </p:nvCxnSpPr>
          <p:spPr>
            <a:xfrm rot="16200000" flipH="1">
              <a:off x="2764006" y="4030800"/>
              <a:ext cx="281732" cy="77985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5FDCFEB1-E6C1-4B5C-9E3C-5640E6D0F06B}"/>
                </a:ext>
              </a:extLst>
            </p:cNvPr>
            <p:cNvSpPr/>
            <p:nvPr/>
          </p:nvSpPr>
          <p:spPr>
            <a:xfrm>
              <a:off x="1824044" y="5078200"/>
              <a:ext cx="462168" cy="47034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rgbClr val="FF0000"/>
                  </a:solidFill>
                  <a:latin typeface="+mn-ea"/>
                </a:rPr>
                <a:t>F(_)</a:t>
              </a:r>
              <a:endParaRPr lang="ko-KR" altLang="en-US" sz="1138" b="1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DD4ECC59-C30B-4792-8A59-98151F08E915}"/>
                </a:ext>
              </a:extLst>
            </p:cNvPr>
            <p:cNvSpPr/>
            <p:nvPr/>
          </p:nvSpPr>
          <p:spPr>
            <a:xfrm>
              <a:off x="3280545" y="5722504"/>
              <a:ext cx="462168" cy="47034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chemeClr val="tx1"/>
                  </a:solidFill>
                  <a:latin typeface="+mn-ea"/>
                </a:rPr>
                <a:t>F(r’)</a:t>
              </a:r>
              <a:endParaRPr lang="ko-KR" altLang="en-US" sz="1138" b="1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9" name="연결선: 구부러짐 78">
              <a:extLst>
                <a:ext uri="{FF2B5EF4-FFF2-40B4-BE49-F238E27FC236}">
                  <a16:creationId xmlns:a16="http://schemas.microsoft.com/office/drawing/2014/main" id="{6F413488-95AF-4D23-A565-D8F7195E7113}"/>
                </a:ext>
              </a:extLst>
            </p:cNvPr>
            <p:cNvCxnSpPr>
              <a:cxnSpLocks/>
              <a:stCxn id="13" idx="6"/>
              <a:endCxn id="73" idx="2"/>
            </p:cNvCxnSpPr>
            <p:nvPr/>
          </p:nvCxnSpPr>
          <p:spPr>
            <a:xfrm>
              <a:off x="962133" y="4296013"/>
              <a:ext cx="861911" cy="1017358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연결선: 구부러짐 80">
              <a:extLst>
                <a:ext uri="{FF2B5EF4-FFF2-40B4-BE49-F238E27FC236}">
                  <a16:creationId xmlns:a16="http://schemas.microsoft.com/office/drawing/2014/main" id="{2876268A-CD3C-4AF5-BBB1-681F40747B51}"/>
                </a:ext>
              </a:extLst>
            </p:cNvPr>
            <p:cNvCxnSpPr>
              <a:cxnSpLocks/>
              <a:stCxn id="75" idx="6"/>
              <a:endCxn id="113" idx="4"/>
            </p:cNvCxnSpPr>
            <p:nvPr/>
          </p:nvCxnSpPr>
          <p:spPr>
            <a:xfrm flipV="1">
              <a:off x="3742715" y="4552842"/>
              <a:ext cx="1515993" cy="140483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연결선: 구부러짐 84">
              <a:extLst>
                <a:ext uri="{FF2B5EF4-FFF2-40B4-BE49-F238E27FC236}">
                  <a16:creationId xmlns:a16="http://schemas.microsoft.com/office/drawing/2014/main" id="{B3909628-CFC5-4C64-AEE4-E8EDE46AC3F0}"/>
                </a:ext>
              </a:extLst>
            </p:cNvPr>
            <p:cNvCxnSpPr>
              <a:cxnSpLocks/>
              <a:stCxn id="73" idx="4"/>
              <a:endCxn id="75" idx="2"/>
            </p:cNvCxnSpPr>
            <p:nvPr/>
          </p:nvCxnSpPr>
          <p:spPr>
            <a:xfrm rot="16200000" flipH="1">
              <a:off x="2463271" y="5140399"/>
              <a:ext cx="409132" cy="122541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연결선: 구부러짐 86">
              <a:extLst>
                <a:ext uri="{FF2B5EF4-FFF2-40B4-BE49-F238E27FC236}">
                  <a16:creationId xmlns:a16="http://schemas.microsoft.com/office/drawing/2014/main" id="{E0105165-770C-4F93-A28E-D9755D267121}"/>
                </a:ext>
              </a:extLst>
            </p:cNvPr>
            <p:cNvCxnSpPr>
              <a:cxnSpLocks/>
              <a:stCxn id="30" idx="2"/>
              <a:endCxn id="13" idx="0"/>
            </p:cNvCxnSpPr>
            <p:nvPr/>
          </p:nvCxnSpPr>
          <p:spPr>
            <a:xfrm rot="10800000" flipV="1">
              <a:off x="731049" y="2656059"/>
              <a:ext cx="630827" cy="140478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701AFA10-16AE-491D-98E7-FA4D65DA1C82}"/>
                </a:ext>
              </a:extLst>
            </p:cNvPr>
            <p:cNvSpPr/>
            <p:nvPr/>
          </p:nvSpPr>
          <p:spPr>
            <a:xfrm>
              <a:off x="4812819" y="5571286"/>
              <a:ext cx="462168" cy="47034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chemeClr val="tx1"/>
                  </a:solidFill>
                  <a:latin typeface="+mn-ea"/>
                </a:rPr>
                <a:t>T(t:r)</a:t>
              </a:r>
              <a:endParaRPr lang="ko-KR" altLang="en-US" sz="1138" b="1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07" name="연결선: 구부러짐 106">
              <a:extLst>
                <a:ext uri="{FF2B5EF4-FFF2-40B4-BE49-F238E27FC236}">
                  <a16:creationId xmlns:a16="http://schemas.microsoft.com/office/drawing/2014/main" id="{087805B6-43E2-4E5E-9145-145C1AD327FD}"/>
                </a:ext>
              </a:extLst>
            </p:cNvPr>
            <p:cNvCxnSpPr>
              <a:cxnSpLocks/>
              <a:stCxn id="75" idx="4"/>
              <a:endCxn id="13" idx="5"/>
            </p:cNvCxnSpPr>
            <p:nvPr/>
          </p:nvCxnSpPr>
          <p:spPr>
            <a:xfrm rot="5400000" flipH="1">
              <a:off x="1337769" y="4018983"/>
              <a:ext cx="1730541" cy="2617180"/>
            </a:xfrm>
            <a:prstGeom prst="curvedConnector3">
              <a:avLst>
                <a:gd name="adj1" fmla="val -1258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D1CAD3A7-9525-40AC-81AA-C678F94E2896}"/>
                </a:ext>
              </a:extLst>
            </p:cNvPr>
            <p:cNvSpPr/>
            <p:nvPr/>
          </p:nvSpPr>
          <p:spPr>
            <a:xfrm>
              <a:off x="5027623" y="4082500"/>
              <a:ext cx="462168" cy="470341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chemeClr val="tx1"/>
                  </a:solidFill>
                  <a:latin typeface="+mn-ea"/>
                </a:rPr>
                <a:t>T</a:t>
              </a:r>
              <a:r>
                <a:rPr lang="en-US" altLang="ko-KR" sz="1300" b="1" baseline="-14000">
                  <a:solidFill>
                    <a:schemeClr val="tx1"/>
                  </a:solidFill>
                  <a:latin typeface="+mn-ea"/>
                </a:rPr>
                <a:t>i+1</a:t>
              </a:r>
              <a:endParaRPr lang="ko-KR" altLang="en-US" sz="1138" b="1" baseline="-1400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14" name="연결선: 구부러짐 113">
              <a:extLst>
                <a:ext uri="{FF2B5EF4-FFF2-40B4-BE49-F238E27FC236}">
                  <a16:creationId xmlns:a16="http://schemas.microsoft.com/office/drawing/2014/main" id="{E06BA2CA-42A8-4003-B0B1-D8C30C291A20}"/>
                </a:ext>
              </a:extLst>
            </p:cNvPr>
            <p:cNvCxnSpPr>
              <a:cxnSpLocks/>
              <a:stCxn id="68" idx="6"/>
              <a:endCxn id="113" idx="2"/>
            </p:cNvCxnSpPr>
            <p:nvPr/>
          </p:nvCxnSpPr>
          <p:spPr>
            <a:xfrm flipV="1">
              <a:off x="3756969" y="4317671"/>
              <a:ext cx="1270654" cy="243924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B26D6195-7A73-4339-AC93-CCF79DC6D5AA}"/>
                </a:ext>
              </a:extLst>
            </p:cNvPr>
            <p:cNvSpPr txBox="1"/>
            <p:nvPr/>
          </p:nvSpPr>
          <p:spPr>
            <a:xfrm>
              <a:off x="3918493" y="4141770"/>
              <a:ext cx="391014" cy="3427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00">
                  <a:latin typeface="+mn-ea"/>
                  <a:ea typeface="+mn-ea"/>
                </a:rPr>
                <a:t>_R</a:t>
              </a:r>
              <a:endParaRPr lang="ko-KR" altLang="en-US" sz="1300">
                <a:latin typeface="+mn-ea"/>
                <a:ea typeface="+mn-ea"/>
              </a:endParaRPr>
            </a:p>
          </p:txBody>
        </p:sp>
        <p:sp>
          <p:nvSpPr>
            <p:cNvPr id="147" name="타원 146">
              <a:extLst>
                <a:ext uri="{FF2B5EF4-FFF2-40B4-BE49-F238E27FC236}">
                  <a16:creationId xmlns:a16="http://schemas.microsoft.com/office/drawing/2014/main" id="{5FE6DEF7-705C-454E-B8A9-9E7ABC4EBD59}"/>
                </a:ext>
              </a:extLst>
            </p:cNvPr>
            <p:cNvSpPr/>
            <p:nvPr/>
          </p:nvSpPr>
          <p:spPr>
            <a:xfrm>
              <a:off x="3322276" y="3231632"/>
              <a:ext cx="462168" cy="47034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chemeClr val="tx1"/>
                  </a:solidFill>
                  <a:latin typeface="+mn-ea"/>
                </a:rPr>
                <a:t>D(t)</a:t>
              </a:r>
              <a:endParaRPr lang="ko-KR" altLang="en-US" sz="1138" b="1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D0860DCC-8E05-49F4-87CB-C656A67DB9BC}"/>
                </a:ext>
              </a:extLst>
            </p:cNvPr>
            <p:cNvSpPr/>
            <p:nvPr/>
          </p:nvSpPr>
          <p:spPr>
            <a:xfrm>
              <a:off x="4556675" y="2965713"/>
              <a:ext cx="462168" cy="47034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chemeClr val="tx1"/>
                  </a:solidFill>
                  <a:latin typeface="+mn-ea"/>
                </a:rPr>
                <a:t>T(p)</a:t>
              </a:r>
              <a:endParaRPr lang="ko-KR" altLang="en-US" sz="1138" b="1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52" name="연결선: 구부러짐 151">
              <a:extLst>
                <a:ext uri="{FF2B5EF4-FFF2-40B4-BE49-F238E27FC236}">
                  <a16:creationId xmlns:a16="http://schemas.microsoft.com/office/drawing/2014/main" id="{3D6D64DB-C4F3-419F-8E9B-0529BA8BA2AB}"/>
                </a:ext>
              </a:extLst>
            </p:cNvPr>
            <p:cNvCxnSpPr>
              <a:stCxn id="67" idx="7"/>
              <a:endCxn id="147" idx="2"/>
            </p:cNvCxnSpPr>
            <p:nvPr/>
          </p:nvCxnSpPr>
          <p:spPr>
            <a:xfrm rot="5400000" flipH="1" flipV="1">
              <a:off x="2678371" y="3303378"/>
              <a:ext cx="480478" cy="80733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연결선: 구부러짐 152">
              <a:extLst>
                <a:ext uri="{FF2B5EF4-FFF2-40B4-BE49-F238E27FC236}">
                  <a16:creationId xmlns:a16="http://schemas.microsoft.com/office/drawing/2014/main" id="{FB4E9327-1895-4B63-9456-46286B3F8250}"/>
                </a:ext>
              </a:extLst>
            </p:cNvPr>
            <p:cNvCxnSpPr>
              <a:cxnSpLocks/>
              <a:stCxn id="147" idx="7"/>
              <a:endCxn id="148" idx="2"/>
            </p:cNvCxnSpPr>
            <p:nvPr/>
          </p:nvCxnSpPr>
          <p:spPr>
            <a:xfrm rot="5400000" flipH="1" flipV="1">
              <a:off x="4086904" y="2830743"/>
              <a:ext cx="99629" cy="839913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5F947D2A-75E5-49E7-AE34-D2340A1D1ED9}"/>
                </a:ext>
              </a:extLst>
            </p:cNvPr>
            <p:cNvSpPr txBox="1"/>
            <p:nvPr/>
          </p:nvSpPr>
          <p:spPr>
            <a:xfrm>
              <a:off x="3744971" y="3540519"/>
              <a:ext cx="381323" cy="57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>
                  <a:latin typeface="+mn-ea"/>
                  <a:ea typeface="+mn-ea"/>
                </a:rPr>
                <a:t>xP</a:t>
              </a:r>
              <a:endParaRPr lang="ko-KR" altLang="en-US" sz="1300">
                <a:latin typeface="+mn-ea"/>
                <a:ea typeface="+mn-ea"/>
              </a:endParaRPr>
            </a:p>
          </p:txBody>
        </p:sp>
        <p:cxnSp>
          <p:nvCxnSpPr>
            <p:cNvPr id="169" name="연결선: 구부러짐 168">
              <a:extLst>
                <a:ext uri="{FF2B5EF4-FFF2-40B4-BE49-F238E27FC236}">
                  <a16:creationId xmlns:a16="http://schemas.microsoft.com/office/drawing/2014/main" id="{3600C76A-A8A2-4345-915B-ED7EE7A36CBB}"/>
                </a:ext>
              </a:extLst>
            </p:cNvPr>
            <p:cNvCxnSpPr>
              <a:stCxn id="148" idx="6"/>
              <a:endCxn id="113" idx="0"/>
            </p:cNvCxnSpPr>
            <p:nvPr/>
          </p:nvCxnSpPr>
          <p:spPr>
            <a:xfrm>
              <a:off x="5018842" y="3200884"/>
              <a:ext cx="239865" cy="881617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연결선: 구부러짐 170">
              <a:extLst>
                <a:ext uri="{FF2B5EF4-FFF2-40B4-BE49-F238E27FC236}">
                  <a16:creationId xmlns:a16="http://schemas.microsoft.com/office/drawing/2014/main" id="{9BC0F123-A79D-437B-8892-E52A85358B31}"/>
                </a:ext>
              </a:extLst>
            </p:cNvPr>
            <p:cNvCxnSpPr>
              <a:cxnSpLocks/>
              <a:stCxn id="105" idx="6"/>
              <a:endCxn id="113" idx="4"/>
            </p:cNvCxnSpPr>
            <p:nvPr/>
          </p:nvCxnSpPr>
          <p:spPr>
            <a:xfrm flipH="1" flipV="1">
              <a:off x="5258707" y="4552842"/>
              <a:ext cx="16280" cy="1253615"/>
            </a:xfrm>
            <a:prstGeom prst="curvedConnector4">
              <a:avLst>
                <a:gd name="adj1" fmla="val -1252465"/>
                <a:gd name="adj2" fmla="val 593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4C35A5CF-48FA-4C38-9BB9-C7362AAE496D}"/>
                </a:ext>
              </a:extLst>
            </p:cNvPr>
            <p:cNvSpPr txBox="1"/>
            <p:nvPr/>
          </p:nvSpPr>
          <p:spPr>
            <a:xfrm>
              <a:off x="2457547" y="5509189"/>
              <a:ext cx="683206" cy="28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5">
                  <a:latin typeface="+mn-ea"/>
                  <a:ea typeface="+mn-ea"/>
                </a:rPr>
                <a:t>reject</a:t>
              </a:r>
              <a:endParaRPr lang="ko-KR" altLang="en-US" sz="975">
                <a:latin typeface="+mn-ea"/>
                <a:ea typeface="+mn-ea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49B4A701-A5A6-4B70-89DF-EE2DE089B26E}"/>
                </a:ext>
              </a:extLst>
            </p:cNvPr>
            <p:cNvSpPr txBox="1"/>
            <p:nvPr/>
          </p:nvSpPr>
          <p:spPr>
            <a:xfrm>
              <a:off x="1963071" y="2908959"/>
              <a:ext cx="449084" cy="284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75">
                  <a:latin typeface="+mn-ea"/>
                  <a:ea typeface="+mn-ea"/>
                </a:rPr>
                <a:t>M(i)</a:t>
              </a:r>
              <a:endParaRPr lang="ko-KR" altLang="en-US" sz="975">
                <a:latin typeface="+mn-ea"/>
                <a:ea typeface="+mn-ea"/>
              </a:endParaRP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E849312-5728-442B-AE6A-C4503AA15ACF}"/>
                </a:ext>
              </a:extLst>
            </p:cNvPr>
            <p:cNvSpPr txBox="1"/>
            <p:nvPr/>
          </p:nvSpPr>
          <p:spPr>
            <a:xfrm>
              <a:off x="2658928" y="4862418"/>
              <a:ext cx="683206" cy="28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5">
                  <a:latin typeface="+mn-ea"/>
                  <a:ea typeface="+mn-ea"/>
                </a:rPr>
                <a:t>accept</a:t>
              </a:r>
              <a:endParaRPr lang="ko-KR" altLang="en-US" sz="975">
                <a:latin typeface="+mn-ea"/>
                <a:ea typeface="+mn-ea"/>
              </a:endParaRPr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A5BF57F-472C-4DB9-9F22-07CBD158D797}"/>
                </a:ext>
              </a:extLst>
            </p:cNvPr>
            <p:cNvSpPr/>
            <p:nvPr/>
          </p:nvSpPr>
          <p:spPr>
            <a:xfrm>
              <a:off x="3341456" y="5017127"/>
              <a:ext cx="462168" cy="47034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138" b="1">
                  <a:solidFill>
                    <a:schemeClr val="tx1"/>
                  </a:solidFill>
                  <a:latin typeface="+mn-ea"/>
                </a:rPr>
                <a:t>F(t)</a:t>
              </a:r>
              <a:endParaRPr lang="ko-KR" altLang="en-US" sz="1138" b="1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01" name="연결선: 구부러짐 200">
              <a:extLst>
                <a:ext uri="{FF2B5EF4-FFF2-40B4-BE49-F238E27FC236}">
                  <a16:creationId xmlns:a16="http://schemas.microsoft.com/office/drawing/2014/main" id="{F714CD68-CE70-4DC8-89F6-7B2CCC55D752}"/>
                </a:ext>
              </a:extLst>
            </p:cNvPr>
            <p:cNvCxnSpPr>
              <a:cxnSpLocks/>
              <a:stCxn id="73" idx="0"/>
              <a:endCxn id="199" idx="1"/>
            </p:cNvCxnSpPr>
            <p:nvPr/>
          </p:nvCxnSpPr>
          <p:spPr>
            <a:xfrm rot="16200000" flipH="1">
              <a:off x="2728231" y="4405098"/>
              <a:ext cx="7806" cy="1354011"/>
            </a:xfrm>
            <a:prstGeom prst="curvedConnector3">
              <a:avLst>
                <a:gd name="adj1" fmla="val -35718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연결선: 구부러짐 208">
              <a:extLst>
                <a:ext uri="{FF2B5EF4-FFF2-40B4-BE49-F238E27FC236}">
                  <a16:creationId xmlns:a16="http://schemas.microsoft.com/office/drawing/2014/main" id="{BB5B0FB1-5522-45EA-9371-ADE1881B79CD}"/>
                </a:ext>
              </a:extLst>
            </p:cNvPr>
            <p:cNvCxnSpPr>
              <a:cxnSpLocks/>
              <a:stCxn id="199" idx="6"/>
              <a:endCxn id="113" idx="2"/>
            </p:cNvCxnSpPr>
            <p:nvPr/>
          </p:nvCxnSpPr>
          <p:spPr>
            <a:xfrm flipV="1">
              <a:off x="3803626" y="4317671"/>
              <a:ext cx="1223998" cy="93462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8D73EFDD-65B7-4EDC-91F3-8F1BA8009903}"/>
                </a:ext>
              </a:extLst>
            </p:cNvPr>
            <p:cNvSpPr txBox="1"/>
            <p:nvPr/>
          </p:nvSpPr>
          <p:spPr>
            <a:xfrm>
              <a:off x="2597339" y="3667031"/>
              <a:ext cx="683206" cy="28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5">
                  <a:latin typeface="+mn-ea"/>
                  <a:ea typeface="+mn-ea"/>
                </a:rPr>
                <a:t>topic</a:t>
              </a:r>
              <a:endParaRPr lang="ko-KR" altLang="en-US" sz="975">
                <a:latin typeface="+mn-ea"/>
                <a:ea typeface="+mn-ea"/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0E59697-29A3-41B2-B323-4EC36926CC50}"/>
                </a:ext>
              </a:extLst>
            </p:cNvPr>
            <p:cNvSpPr txBox="1"/>
            <p:nvPr/>
          </p:nvSpPr>
          <p:spPr>
            <a:xfrm>
              <a:off x="2597339" y="4202689"/>
              <a:ext cx="784057" cy="284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75">
                  <a:latin typeface="+mn-ea"/>
                  <a:ea typeface="+mn-ea"/>
                </a:rPr>
                <a:t>response</a:t>
              </a:r>
              <a:endParaRPr lang="ko-KR" altLang="en-US" sz="975">
                <a:latin typeface="+mn-ea"/>
                <a:ea typeface="+mn-ea"/>
              </a:endParaRPr>
            </a:p>
          </p:txBody>
        </p:sp>
        <p:cxnSp>
          <p:nvCxnSpPr>
            <p:cNvPr id="270" name="연결선: 구부러짐 269">
              <a:extLst>
                <a:ext uri="{FF2B5EF4-FFF2-40B4-BE49-F238E27FC236}">
                  <a16:creationId xmlns:a16="http://schemas.microsoft.com/office/drawing/2014/main" id="{570832FE-36A0-4CDD-9059-059B8F73CF68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 flipV="1">
              <a:off x="962133" y="3434347"/>
              <a:ext cx="742657" cy="86166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356210B-6E4B-47EA-BA4E-ABFA70597001}"/>
              </a:ext>
            </a:extLst>
          </p:cNvPr>
          <p:cNvGrpSpPr/>
          <p:nvPr/>
        </p:nvGrpSpPr>
        <p:grpSpPr>
          <a:xfrm>
            <a:off x="4944845" y="1124744"/>
            <a:ext cx="1949796" cy="757928"/>
            <a:chOff x="5175143" y="1377426"/>
            <a:chExt cx="1949796" cy="7579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661AE40-0DC6-4A07-9210-AD202098E929}"/>
                </a:ext>
              </a:extLst>
            </p:cNvPr>
            <p:cNvSpPr txBox="1"/>
            <p:nvPr/>
          </p:nvSpPr>
          <p:spPr>
            <a:xfrm>
              <a:off x="5217622" y="1377426"/>
              <a:ext cx="1907317" cy="369332"/>
            </a:xfrm>
            <a:prstGeom prst="rect">
              <a:avLst/>
            </a:prstGeom>
            <a:solidFill>
              <a:srgbClr val="C4FAF4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 b="1">
                  <a:latin typeface="+mn-ea"/>
                  <a:ea typeface="+mn-ea"/>
                </a:rPr>
                <a:t>Discourse Topic</a:t>
              </a:r>
              <a:endParaRPr lang="ko-KR" altLang="en-US" sz="1800" b="1">
                <a:latin typeface="+mn-ea"/>
                <a:ea typeface="+mn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40DF6F4-32C5-4378-BDB1-75A73B2BE973}"/>
                </a:ext>
              </a:extLst>
            </p:cNvPr>
            <p:cNvSpPr/>
            <p:nvPr/>
          </p:nvSpPr>
          <p:spPr>
            <a:xfrm>
              <a:off x="5175143" y="1796800"/>
              <a:ext cx="18966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+mn-ea"/>
                  <a:ea typeface="+mn-ea"/>
                </a:rPr>
                <a:t>[ </a:t>
              </a:r>
              <a:r>
                <a:rPr lang="ko-KR" altLang="en-US" b="1">
                  <a:latin typeface="+mn-ea"/>
                  <a:ea typeface="+mn-ea"/>
                </a:rPr>
                <a:t>대화 흐름 조절 </a:t>
              </a:r>
              <a:r>
                <a:rPr lang="en-US" altLang="ko-KR" b="1">
                  <a:latin typeface="+mn-ea"/>
                  <a:ea typeface="+mn-ea"/>
                </a:rPr>
                <a:t>]</a:t>
              </a:r>
              <a:endParaRPr lang="ko-KR" altLang="en-US" b="1">
                <a:latin typeface="+mn-ea"/>
                <a:ea typeface="+mn-ea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0673813-D7BF-4800-9B3E-0C6A3F2BC336}"/>
              </a:ext>
            </a:extLst>
          </p:cNvPr>
          <p:cNvGrpSpPr/>
          <p:nvPr/>
        </p:nvGrpSpPr>
        <p:grpSpPr>
          <a:xfrm>
            <a:off x="2560426" y="1124744"/>
            <a:ext cx="1896673" cy="757928"/>
            <a:chOff x="2507067" y="1377426"/>
            <a:chExt cx="1896673" cy="7579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C3C429-4B79-404E-B602-7B81B02CD96F}"/>
                </a:ext>
              </a:extLst>
            </p:cNvPr>
            <p:cNvSpPr txBox="1"/>
            <p:nvPr/>
          </p:nvSpPr>
          <p:spPr>
            <a:xfrm>
              <a:off x="2774608" y="1377426"/>
              <a:ext cx="1426609" cy="369332"/>
            </a:xfrm>
            <a:prstGeom prst="rect">
              <a:avLst/>
            </a:prstGeom>
            <a:solidFill>
              <a:srgbClr val="C4FAF4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 b="1">
                  <a:latin typeface="+mn-ea"/>
                  <a:ea typeface="+mn-ea"/>
                </a:rPr>
                <a:t>Voice Topic</a:t>
              </a:r>
              <a:endParaRPr lang="ko-KR" altLang="en-US" sz="1800" b="1">
                <a:latin typeface="+mn-ea"/>
                <a:ea typeface="+mn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23A7D3E-78BC-4CDF-99B5-A5D49586BCD6}"/>
                </a:ext>
              </a:extLst>
            </p:cNvPr>
            <p:cNvSpPr/>
            <p:nvPr/>
          </p:nvSpPr>
          <p:spPr>
            <a:xfrm>
              <a:off x="2507067" y="1796800"/>
              <a:ext cx="189667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+mn-ea"/>
                  <a:ea typeface="+mn-ea"/>
                </a:rPr>
                <a:t>[ </a:t>
              </a:r>
              <a:r>
                <a:rPr lang="ko-KR" altLang="en-US" b="1">
                  <a:latin typeface="+mn-ea"/>
                  <a:ea typeface="+mn-ea"/>
                </a:rPr>
                <a:t>인식 결과 교정 </a:t>
              </a:r>
              <a:r>
                <a:rPr lang="en-US" altLang="ko-KR" b="1">
                  <a:latin typeface="+mn-ea"/>
                  <a:ea typeface="+mn-ea"/>
                </a:rPr>
                <a:t>]</a:t>
              </a:r>
              <a:endParaRPr lang="ko-KR" altLang="en-US" b="1">
                <a:latin typeface="+mn-ea"/>
                <a:ea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4BAAB72-EEC0-497E-A8D3-482F403C6A4A}"/>
              </a:ext>
            </a:extLst>
          </p:cNvPr>
          <p:cNvGrpSpPr/>
          <p:nvPr/>
        </p:nvGrpSpPr>
        <p:grpSpPr>
          <a:xfrm>
            <a:off x="7329264" y="1124744"/>
            <a:ext cx="1868012" cy="757928"/>
            <a:chOff x="7329264" y="1377426"/>
            <a:chExt cx="1868012" cy="7579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FF8E5B-3665-441B-B763-F3E02099255C}"/>
                </a:ext>
              </a:extLst>
            </p:cNvPr>
            <p:cNvSpPr txBox="1"/>
            <p:nvPr/>
          </p:nvSpPr>
          <p:spPr>
            <a:xfrm>
              <a:off x="7329264" y="1377426"/>
              <a:ext cx="1868012" cy="369332"/>
            </a:xfrm>
            <a:prstGeom prst="rect">
              <a:avLst/>
            </a:prstGeom>
            <a:solidFill>
              <a:srgbClr val="C4FAF4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 b="1">
                  <a:latin typeface="+mn-ea"/>
                  <a:ea typeface="+mn-ea"/>
                </a:rPr>
                <a:t>Feedback Topic</a:t>
              </a:r>
              <a:endParaRPr lang="ko-KR" altLang="en-US" sz="1800" b="1">
                <a:latin typeface="+mn-ea"/>
                <a:ea typeface="+mn-ea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30243C7-7F4E-4A88-BAA9-E12747277BCB}"/>
                </a:ext>
              </a:extLst>
            </p:cNvPr>
            <p:cNvSpPr/>
            <p:nvPr/>
          </p:nvSpPr>
          <p:spPr>
            <a:xfrm>
              <a:off x="7502324" y="1796800"/>
              <a:ext cx="14414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+mn-ea"/>
                  <a:ea typeface="+mn-ea"/>
                </a:rPr>
                <a:t>[</a:t>
              </a:r>
              <a:r>
                <a:rPr lang="ko-KR" altLang="en-US" b="1">
                  <a:latin typeface="+mn-ea"/>
                  <a:ea typeface="+mn-ea"/>
                </a:rPr>
                <a:t> 반응 품평 </a:t>
              </a:r>
              <a:r>
                <a:rPr lang="en-US" altLang="ko-KR" b="1">
                  <a:latin typeface="+mn-ea"/>
                  <a:ea typeface="+mn-ea"/>
                </a:rPr>
                <a:t>] </a:t>
              </a:r>
              <a:endParaRPr lang="ko-KR" altLang="en-US" b="1">
                <a:latin typeface="+mn-ea"/>
                <a:ea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37EE938-84C3-46D3-BDDE-D80F8E574028}"/>
              </a:ext>
            </a:extLst>
          </p:cNvPr>
          <p:cNvGrpSpPr/>
          <p:nvPr/>
        </p:nvGrpSpPr>
        <p:grpSpPr>
          <a:xfrm>
            <a:off x="631260" y="1124744"/>
            <a:ext cx="1441420" cy="757928"/>
            <a:chOff x="196927" y="1377426"/>
            <a:chExt cx="1441420" cy="75792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458834-6EAF-4981-8AFC-EE4650E9A8ED}"/>
                </a:ext>
              </a:extLst>
            </p:cNvPr>
            <p:cNvSpPr txBox="1"/>
            <p:nvPr/>
          </p:nvSpPr>
          <p:spPr>
            <a:xfrm>
              <a:off x="298301" y="1377426"/>
              <a:ext cx="1315168" cy="369332"/>
            </a:xfrm>
            <a:prstGeom prst="rect">
              <a:avLst/>
            </a:prstGeom>
            <a:solidFill>
              <a:srgbClr val="C4FAF4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800" b="1">
                  <a:latin typeface="+mn-ea"/>
                  <a:ea typeface="+mn-ea"/>
                </a:rPr>
                <a:t>Task Topic</a:t>
              </a:r>
              <a:endParaRPr lang="ko-KR" altLang="en-US" sz="1800" b="1">
                <a:latin typeface="+mn-ea"/>
                <a:ea typeface="+mn-ea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1272768-DB6A-48AD-854A-89CACA5A14B0}"/>
                </a:ext>
              </a:extLst>
            </p:cNvPr>
            <p:cNvSpPr/>
            <p:nvPr/>
          </p:nvSpPr>
          <p:spPr>
            <a:xfrm>
              <a:off x="196927" y="1796800"/>
              <a:ext cx="14414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+mn-ea"/>
                  <a:ea typeface="+mn-ea"/>
                </a:rPr>
                <a:t>[</a:t>
              </a:r>
              <a:r>
                <a:rPr lang="ko-KR" altLang="en-US" b="1">
                  <a:latin typeface="+mn-ea"/>
                  <a:ea typeface="+mn-ea"/>
                </a:rPr>
                <a:t> 역할</a:t>
              </a:r>
              <a:r>
                <a:rPr lang="en-US" altLang="ko-KR" b="1">
                  <a:latin typeface="+mn-ea"/>
                  <a:ea typeface="+mn-ea"/>
                </a:rPr>
                <a:t> </a:t>
              </a:r>
              <a:r>
                <a:rPr lang="ko-KR" altLang="en-US" b="1">
                  <a:latin typeface="+mn-ea"/>
                  <a:ea typeface="+mn-ea"/>
                </a:rPr>
                <a:t>수행 </a:t>
              </a:r>
              <a:r>
                <a:rPr lang="en-US" altLang="ko-KR" b="1">
                  <a:latin typeface="+mn-ea"/>
                  <a:ea typeface="+mn-ea"/>
                </a:rPr>
                <a:t>] </a:t>
              </a:r>
              <a:endParaRPr lang="ko-KR" altLang="en-US" b="1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768072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8D00163-F9D2-443E-83F6-70490946C73C}"/>
              </a:ext>
            </a:extLst>
          </p:cNvPr>
          <p:cNvSpPr/>
          <p:nvPr/>
        </p:nvSpPr>
        <p:spPr>
          <a:xfrm>
            <a:off x="2648744" y="3429000"/>
            <a:ext cx="2304256" cy="720080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5371E8-873A-4517-A7CA-190B0B0D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Deep Learning </a:t>
            </a:r>
            <a:r>
              <a:rPr lang="ko-KR" altLang="en-US"/>
              <a:t>기반의 </a:t>
            </a:r>
            <a:r>
              <a:rPr lang="en-US" altLang="ko-KR"/>
              <a:t>NLP </a:t>
            </a:r>
            <a:r>
              <a:rPr lang="ko-KR" altLang="en-US"/>
              <a:t>기술 적용</a:t>
            </a:r>
            <a:endParaRPr lang="en-US" altLang="ko-KR"/>
          </a:p>
          <a:p>
            <a:pPr lvl="1"/>
            <a:r>
              <a:rPr lang="en-US" altLang="ko-KR"/>
              <a:t>2019</a:t>
            </a:r>
            <a:r>
              <a:rPr lang="ko-KR" altLang="en-US"/>
              <a:t>년 다양한 한국어 학습용 </a:t>
            </a:r>
            <a:r>
              <a:rPr lang="en-US" altLang="ko-KR"/>
              <a:t>Data (</a:t>
            </a:r>
            <a:r>
              <a:rPr lang="ko-KR" altLang="en-US"/>
              <a:t>정부</a:t>
            </a:r>
            <a:r>
              <a:rPr lang="en-US" altLang="ko-KR"/>
              <a:t> </a:t>
            </a:r>
            <a:r>
              <a:rPr lang="ko-KR" altLang="en-US"/>
              <a:t>주도</a:t>
            </a:r>
            <a:r>
              <a:rPr lang="en-US" altLang="ko-KR"/>
              <a:t>) </a:t>
            </a:r>
            <a:r>
              <a:rPr lang="ko-KR" altLang="en-US"/>
              <a:t>구축 예정</a:t>
            </a:r>
            <a:endParaRPr lang="en-US" altLang="ko-KR"/>
          </a:p>
          <a:p>
            <a:pPr lvl="1"/>
            <a:r>
              <a:rPr lang="ko-KR" altLang="en-US"/>
              <a:t>한국어에 합당한 </a:t>
            </a:r>
            <a:r>
              <a:rPr lang="en-US" altLang="ko-KR"/>
              <a:t>I/O Representation</a:t>
            </a:r>
            <a:r>
              <a:rPr lang="ko-KR" altLang="en-US"/>
              <a:t> 개발</a:t>
            </a:r>
            <a:endParaRPr lang="en-US" altLang="ko-KR"/>
          </a:p>
          <a:p>
            <a:pPr lvl="1"/>
            <a:endParaRPr lang="en-US" altLang="ko-KR"/>
          </a:p>
          <a:p>
            <a:r>
              <a:rPr lang="en-US" altLang="ko-KR"/>
              <a:t>Knowledge</a:t>
            </a:r>
            <a:r>
              <a:rPr lang="ko-KR" altLang="en-US"/>
              <a:t> </a:t>
            </a:r>
            <a:r>
              <a:rPr lang="en-US" altLang="ko-KR"/>
              <a:t>Building</a:t>
            </a:r>
            <a:r>
              <a:rPr lang="ko-KR" altLang="en-US"/>
              <a:t>과 </a:t>
            </a:r>
            <a:r>
              <a:rPr lang="en-US" altLang="ko-KR"/>
              <a:t>Fusion</a:t>
            </a:r>
          </a:p>
          <a:p>
            <a:pPr lvl="1"/>
            <a:r>
              <a:rPr lang="ko-KR" altLang="en-US"/>
              <a:t>비디오 </a:t>
            </a:r>
            <a:r>
              <a:rPr lang="en-US" altLang="ko-KR"/>
              <a:t>+ </a:t>
            </a:r>
            <a:r>
              <a:rPr lang="ko-KR" altLang="en-US"/>
              <a:t>언어</a:t>
            </a:r>
            <a:r>
              <a:rPr lang="en-US" altLang="ko-KR"/>
              <a:t>, </a:t>
            </a:r>
            <a:r>
              <a:rPr lang="ko-KR" altLang="en-US"/>
              <a:t>음성인식</a:t>
            </a:r>
            <a:r>
              <a:rPr lang="en-US" altLang="ko-KR"/>
              <a:t> + </a:t>
            </a:r>
            <a:r>
              <a:rPr lang="ko-KR" altLang="en-US"/>
              <a:t>대화</a:t>
            </a:r>
            <a:r>
              <a:rPr lang="en-US" altLang="ko-KR"/>
              <a:t>, </a:t>
            </a:r>
            <a:r>
              <a:rPr lang="ko-KR" altLang="en-US"/>
              <a:t>법률 지식</a:t>
            </a:r>
            <a:r>
              <a:rPr lang="en-US" altLang="ko-KR"/>
              <a:t> + </a:t>
            </a:r>
            <a:r>
              <a:rPr lang="ko-KR" altLang="en-US"/>
              <a:t>대화 예절</a:t>
            </a:r>
            <a:endParaRPr lang="en-US" altLang="ko-KR"/>
          </a:p>
          <a:p>
            <a:pPr lvl="1"/>
            <a:r>
              <a:rPr lang="ko-KR" altLang="en-US"/>
              <a:t>인식의 표현 </a:t>
            </a:r>
            <a:r>
              <a:rPr lang="en-US" altLang="ko-KR"/>
              <a:t>: </a:t>
            </a:r>
            <a:r>
              <a:rPr lang="ko-KR" altLang="en-US"/>
              <a:t> </a:t>
            </a:r>
            <a:endParaRPr lang="en-US" altLang="ko-KR"/>
          </a:p>
          <a:p>
            <a:pPr marL="271463" lvl="1" indent="0">
              <a:buNone/>
            </a:pPr>
            <a:endParaRPr lang="en-US" altLang="ko-KR"/>
          </a:p>
          <a:p>
            <a:pPr marL="271463" lvl="1" indent="0">
              <a:buNone/>
            </a:pPr>
            <a:endParaRPr lang="en-US" altLang="ko-KR"/>
          </a:p>
          <a:p>
            <a:r>
              <a:rPr lang="ko-KR" altLang="en-US"/>
              <a:t>실생활에 활용 가능한 서비스</a:t>
            </a:r>
            <a:endParaRPr lang="en-US" altLang="ko-KR"/>
          </a:p>
          <a:p>
            <a:pPr lvl="1"/>
            <a:r>
              <a:rPr lang="ko-KR" altLang="en-US"/>
              <a:t>지식 구축 </a:t>
            </a:r>
            <a:r>
              <a:rPr lang="en-US" altLang="ko-KR"/>
              <a:t>+ </a:t>
            </a:r>
            <a:r>
              <a:rPr lang="ko-KR" altLang="en-US"/>
              <a:t>자연스러운 대화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E52D18-0D6D-469B-A375-3D31BC31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앞으로 할일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D723F5C-7746-4B02-BFC0-C1B267C93BC4}"/>
              </a:ext>
            </a:extLst>
          </p:cNvPr>
          <p:cNvGrpSpPr/>
          <p:nvPr/>
        </p:nvGrpSpPr>
        <p:grpSpPr>
          <a:xfrm>
            <a:off x="2720752" y="3447521"/>
            <a:ext cx="2160240" cy="617533"/>
            <a:chOff x="2720752" y="3447521"/>
            <a:chExt cx="2160240" cy="617533"/>
          </a:xfrm>
        </p:grpSpPr>
        <p:pic>
          <p:nvPicPr>
            <p:cNvPr id="2050" name="Picture 2" descr="ê³ ìì´ì ëí ì´ë¯¸ì§ ê²ìê²°ê³¼">
              <a:extLst>
                <a:ext uri="{FF2B5EF4-FFF2-40B4-BE49-F238E27FC236}">
                  <a16:creationId xmlns:a16="http://schemas.microsoft.com/office/drawing/2014/main" id="{4A8B67AE-E985-46AE-9A4E-3F338396D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0752" y="3468255"/>
              <a:ext cx="576064" cy="576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ê´ë ¨ ì´ë¯¸ì§">
              <a:extLst>
                <a:ext uri="{FF2B5EF4-FFF2-40B4-BE49-F238E27FC236}">
                  <a16:creationId xmlns:a16="http://schemas.microsoft.com/office/drawing/2014/main" id="{EEEBDE85-7EC0-4BA7-837A-9F9BF6169F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01" t="2750" r="20000"/>
            <a:stretch/>
          </p:blipFill>
          <p:spPr bwMode="auto">
            <a:xfrm>
              <a:off x="4160912" y="3447521"/>
              <a:ext cx="720080" cy="61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not equal toì ëí ì´ë¯¸ì§ ê²ìê²°ê³¼">
              <a:extLst>
                <a:ext uri="{FF2B5EF4-FFF2-40B4-BE49-F238E27FC236}">
                  <a16:creationId xmlns:a16="http://schemas.microsoft.com/office/drawing/2014/main" id="{F8F057DE-0FC8-418A-B3B2-D73222C3A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7776" y="3545199"/>
              <a:ext cx="422176" cy="42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equal toì ëí ì´ë¯¸ì§ ê²ìê²°ê³¼">
            <a:extLst>
              <a:ext uri="{FF2B5EF4-FFF2-40B4-BE49-F238E27FC236}">
                <a16:creationId xmlns:a16="http://schemas.microsoft.com/office/drawing/2014/main" id="{A3265B1C-C864-4514-9CE3-B7CA784A18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4" t="40319" r="25913" b="40781"/>
          <a:stretch/>
        </p:blipFill>
        <p:spPr bwMode="auto">
          <a:xfrm>
            <a:off x="5128787" y="3645024"/>
            <a:ext cx="431850" cy="20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6ECF41-EB90-48D8-8F2C-D0E69EB792A3}"/>
              </a:ext>
            </a:extLst>
          </p:cNvPr>
          <p:cNvSpPr txBox="1"/>
          <p:nvPr/>
        </p:nvSpPr>
        <p:spPr>
          <a:xfrm>
            <a:off x="5563324" y="3521099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latin typeface="+mn-ea"/>
                <a:ea typeface="+mn-ea"/>
              </a:rPr>
              <a:t>고양이</a:t>
            </a:r>
          </a:p>
        </p:txBody>
      </p:sp>
    </p:spTree>
    <p:extLst>
      <p:ext uri="{BB962C8B-B14F-4D97-AF65-F5344CB8AC3E}">
        <p14:creationId xmlns:p14="http://schemas.microsoft.com/office/powerpoint/2010/main" val="319732884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0FCD09F-D3BF-468C-A563-9AFD910C6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AIRI </a:t>
            </a:r>
            <a:r>
              <a:rPr lang="ko-KR" altLang="en-US"/>
              <a:t>멀티모달 대화형 </a:t>
            </a:r>
            <a:r>
              <a:rPr lang="en-US" altLang="ko-KR"/>
              <a:t>AI</a:t>
            </a:r>
            <a:r>
              <a:rPr lang="ko-KR" altLang="en-US"/>
              <a:t>의 구성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97F9327-51DC-4F16-AEDA-D0E84F9AA601}"/>
              </a:ext>
            </a:extLst>
          </p:cNvPr>
          <p:cNvGrpSpPr/>
          <p:nvPr/>
        </p:nvGrpSpPr>
        <p:grpSpPr>
          <a:xfrm>
            <a:off x="578502" y="1052736"/>
            <a:ext cx="8983010" cy="4927401"/>
            <a:chOff x="481533" y="960739"/>
            <a:chExt cx="8983010" cy="53074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190D81C-F079-4CFB-9B5F-A38C8D0130CB}"/>
                </a:ext>
              </a:extLst>
            </p:cNvPr>
            <p:cNvSpPr/>
            <p:nvPr/>
          </p:nvSpPr>
          <p:spPr>
            <a:xfrm>
              <a:off x="1742911" y="4105662"/>
              <a:ext cx="1697921" cy="1361428"/>
            </a:xfrm>
            <a:prstGeom prst="roundRect">
              <a:avLst>
                <a:gd name="adj" fmla="val 6856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766DB7CD-5AB9-4161-8566-4F4026227FD8}"/>
                </a:ext>
              </a:extLst>
            </p:cNvPr>
            <p:cNvSpPr/>
            <p:nvPr/>
          </p:nvSpPr>
          <p:spPr>
            <a:xfrm>
              <a:off x="1623033" y="1532043"/>
              <a:ext cx="3013735" cy="1855230"/>
            </a:xfrm>
            <a:prstGeom prst="roundRect">
              <a:avLst>
                <a:gd name="adj" fmla="val 6856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75AC451-922E-4118-B0DC-F8ECC89F2811}"/>
                </a:ext>
              </a:extLst>
            </p:cNvPr>
            <p:cNvSpPr/>
            <p:nvPr/>
          </p:nvSpPr>
          <p:spPr>
            <a:xfrm>
              <a:off x="1787332" y="1709698"/>
              <a:ext cx="985790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영상 입력</a:t>
              </a:r>
            </a:p>
          </p:txBody>
        </p:sp>
        <p:pic>
          <p:nvPicPr>
            <p:cNvPr id="8" name="Picture 14" descr="PC ì¹´ë©ë¼ì ëí ì´ë¯¸ì§ ê²ìê²°ê³¼">
              <a:extLst>
                <a:ext uri="{FF2B5EF4-FFF2-40B4-BE49-F238E27FC236}">
                  <a16:creationId xmlns:a16="http://schemas.microsoft.com/office/drawing/2014/main" id="{6E836730-C973-4ED0-84C5-C3DD22D918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27" t="21811" r="30317" b="51515"/>
            <a:stretch/>
          </p:blipFill>
          <p:spPr bwMode="auto">
            <a:xfrm>
              <a:off x="1711992" y="1088244"/>
              <a:ext cx="577712" cy="347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770FB5B-66DD-49FC-9D21-75D3E10B3282}"/>
                </a:ext>
              </a:extLst>
            </p:cNvPr>
            <p:cNvGrpSpPr/>
            <p:nvPr/>
          </p:nvGrpSpPr>
          <p:grpSpPr>
            <a:xfrm>
              <a:off x="3363102" y="1670694"/>
              <a:ext cx="1075957" cy="1576691"/>
              <a:chOff x="3912108" y="1481328"/>
              <a:chExt cx="1453896" cy="1947672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0B8C87DF-93BE-4780-855F-AF5E405C038A}"/>
                  </a:ext>
                </a:extLst>
              </p:cNvPr>
              <p:cNvSpPr/>
              <p:nvPr/>
            </p:nvSpPr>
            <p:spPr>
              <a:xfrm>
                <a:off x="3912108" y="1481328"/>
                <a:ext cx="1453896" cy="4443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>
                    <a:solidFill>
                      <a:schemeClr val="tx1"/>
                    </a:solidFill>
                    <a:latin typeface="+mn-ea"/>
                  </a:rPr>
                  <a:t>얼굴인식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D41D9EBA-E12C-43D2-8761-A7395BD70414}"/>
                  </a:ext>
                </a:extLst>
              </p:cNvPr>
              <p:cNvSpPr/>
              <p:nvPr/>
            </p:nvSpPr>
            <p:spPr>
              <a:xfrm>
                <a:off x="3912108" y="2984672"/>
                <a:ext cx="1453896" cy="4443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>
                    <a:solidFill>
                      <a:schemeClr val="tx1"/>
                    </a:solidFill>
                    <a:latin typeface="+mn-ea"/>
                  </a:rPr>
                  <a:t>동작인식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DD49587-89B6-48D6-9E1F-7ED6177CF012}"/>
                  </a:ext>
                </a:extLst>
              </p:cNvPr>
              <p:cNvSpPr/>
              <p:nvPr/>
            </p:nvSpPr>
            <p:spPr>
              <a:xfrm>
                <a:off x="3912108" y="2483558"/>
                <a:ext cx="1453896" cy="4443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>
                    <a:solidFill>
                      <a:schemeClr val="tx1"/>
                    </a:solidFill>
                    <a:latin typeface="+mn-ea"/>
                  </a:rPr>
                  <a:t>표정인식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0580DB7D-DF5F-4BBB-9DD4-D7D67B5A4EF0}"/>
                  </a:ext>
                </a:extLst>
              </p:cNvPr>
              <p:cNvSpPr/>
              <p:nvPr/>
            </p:nvSpPr>
            <p:spPr>
              <a:xfrm>
                <a:off x="3912108" y="1982443"/>
                <a:ext cx="1453896" cy="44432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50">
                    <a:solidFill>
                      <a:schemeClr val="tx1"/>
                    </a:solidFill>
                    <a:latin typeface="+mn-ea"/>
                  </a:rPr>
                  <a:t>나이</a:t>
                </a:r>
                <a:r>
                  <a:rPr lang="en-US" altLang="ko-KR" sz="105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ko-KR" altLang="en-US" sz="1050">
                    <a:solidFill>
                      <a:schemeClr val="tx1"/>
                    </a:solidFill>
                    <a:latin typeface="+mn-ea"/>
                  </a:rPr>
                  <a:t>인식</a:t>
                </a:r>
              </a:p>
            </p:txBody>
          </p:sp>
        </p:grpSp>
        <p:cxnSp>
          <p:nvCxnSpPr>
            <p:cNvPr id="10" name="연결선: 꺾임 9">
              <a:extLst>
                <a:ext uri="{FF2B5EF4-FFF2-40B4-BE49-F238E27FC236}">
                  <a16:creationId xmlns:a16="http://schemas.microsoft.com/office/drawing/2014/main" id="{194321A0-4690-4266-85E3-9A79032890D6}"/>
                </a:ext>
              </a:extLst>
            </p:cNvPr>
            <p:cNvCxnSpPr>
              <a:cxnSpLocks/>
              <a:stCxn id="7" idx="2"/>
              <a:endCxn id="15" idx="2"/>
            </p:cNvCxnSpPr>
            <p:nvPr/>
          </p:nvCxnSpPr>
          <p:spPr>
            <a:xfrm rot="5400000">
              <a:off x="1952213" y="2261805"/>
              <a:ext cx="465593" cy="190437"/>
            </a:xfrm>
            <a:prstGeom prst="bentConnector4">
              <a:avLst>
                <a:gd name="adj1" fmla="val 24125"/>
                <a:gd name="adj2" fmla="val 22004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034E5DA7-C4FA-4936-A9D4-FFAEE0868119}"/>
                </a:ext>
              </a:extLst>
            </p:cNvPr>
            <p:cNvCxnSpPr>
              <a:cxnSpLocks/>
              <a:stCxn id="15" idx="6"/>
              <a:endCxn id="76" idx="1"/>
            </p:cNvCxnSpPr>
            <p:nvPr/>
          </p:nvCxnSpPr>
          <p:spPr>
            <a:xfrm flipV="1">
              <a:off x="2672302" y="1850542"/>
              <a:ext cx="690800" cy="73927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연결선: 꺾임 11">
              <a:extLst>
                <a:ext uri="{FF2B5EF4-FFF2-40B4-BE49-F238E27FC236}">
                  <a16:creationId xmlns:a16="http://schemas.microsoft.com/office/drawing/2014/main" id="{3E3405D2-EEE6-4271-82EA-389814120A0F}"/>
                </a:ext>
              </a:extLst>
            </p:cNvPr>
            <p:cNvCxnSpPr>
              <a:cxnSpLocks/>
              <a:stCxn id="15" idx="6"/>
              <a:endCxn id="79" idx="1"/>
            </p:cNvCxnSpPr>
            <p:nvPr/>
          </p:nvCxnSpPr>
          <p:spPr>
            <a:xfrm flipV="1">
              <a:off x="2672302" y="2256208"/>
              <a:ext cx="690800" cy="33361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연결선: 꺾임 12">
              <a:extLst>
                <a:ext uri="{FF2B5EF4-FFF2-40B4-BE49-F238E27FC236}">
                  <a16:creationId xmlns:a16="http://schemas.microsoft.com/office/drawing/2014/main" id="{3305AA68-6FA9-4980-BA78-617EDB1D70C4}"/>
                </a:ext>
              </a:extLst>
            </p:cNvPr>
            <p:cNvCxnSpPr>
              <a:cxnSpLocks/>
              <a:stCxn id="15" idx="6"/>
              <a:endCxn id="78" idx="1"/>
            </p:cNvCxnSpPr>
            <p:nvPr/>
          </p:nvCxnSpPr>
          <p:spPr>
            <a:xfrm>
              <a:off x="2672302" y="2589820"/>
              <a:ext cx="690800" cy="72053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CB81133E-3F3E-40BD-B277-71D20C61AD61}"/>
                </a:ext>
              </a:extLst>
            </p:cNvPr>
            <p:cNvCxnSpPr>
              <a:cxnSpLocks/>
              <a:stCxn id="15" idx="6"/>
              <a:endCxn id="77" idx="1"/>
            </p:cNvCxnSpPr>
            <p:nvPr/>
          </p:nvCxnSpPr>
          <p:spPr>
            <a:xfrm>
              <a:off x="2672302" y="2589820"/>
              <a:ext cx="690800" cy="47771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B8564C5-5136-4E4A-BDFE-7C9B862C29A4}"/>
                </a:ext>
              </a:extLst>
            </p:cNvPr>
            <p:cNvSpPr/>
            <p:nvPr/>
          </p:nvSpPr>
          <p:spPr>
            <a:xfrm>
              <a:off x="2089790" y="2348880"/>
              <a:ext cx="582512" cy="481880"/>
            </a:xfrm>
            <a:prstGeom prst="ellipse">
              <a:avLst/>
            </a:prstGeom>
            <a:solidFill>
              <a:srgbClr val="C4FA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분배</a:t>
              </a:r>
            </a:p>
          </p:txBody>
        </p: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3923A769-538C-4F42-8721-77710CBD107F}"/>
                </a:ext>
              </a:extLst>
            </p:cNvPr>
            <p:cNvCxnSpPr>
              <a:cxnSpLocks/>
              <a:stCxn id="76" idx="3"/>
              <a:endCxn id="35" idx="0"/>
            </p:cNvCxnSpPr>
            <p:nvPr/>
          </p:nvCxnSpPr>
          <p:spPr>
            <a:xfrm>
              <a:off x="4439059" y="1850542"/>
              <a:ext cx="823877" cy="137198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1FB97AED-1D5E-4493-B319-8EC9D3CC889A}"/>
                </a:ext>
              </a:extLst>
            </p:cNvPr>
            <p:cNvCxnSpPr>
              <a:cxnSpLocks/>
              <a:stCxn id="79" idx="3"/>
              <a:endCxn id="35" idx="0"/>
            </p:cNvCxnSpPr>
            <p:nvPr/>
          </p:nvCxnSpPr>
          <p:spPr>
            <a:xfrm>
              <a:off x="4439059" y="2256208"/>
              <a:ext cx="823877" cy="9663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532638C2-616C-4903-AB84-79D77E18FD45}"/>
                </a:ext>
              </a:extLst>
            </p:cNvPr>
            <p:cNvCxnSpPr>
              <a:cxnSpLocks/>
              <a:stCxn id="78" idx="3"/>
              <a:endCxn id="35" idx="0"/>
            </p:cNvCxnSpPr>
            <p:nvPr/>
          </p:nvCxnSpPr>
          <p:spPr>
            <a:xfrm>
              <a:off x="4439059" y="2661873"/>
              <a:ext cx="823877" cy="56065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5CE5C455-AB02-4D23-B634-773AE009EE8D}"/>
                </a:ext>
              </a:extLst>
            </p:cNvPr>
            <p:cNvCxnSpPr>
              <a:cxnSpLocks/>
              <a:stCxn id="77" idx="3"/>
              <a:endCxn id="35" idx="0"/>
            </p:cNvCxnSpPr>
            <p:nvPr/>
          </p:nvCxnSpPr>
          <p:spPr>
            <a:xfrm>
              <a:off x="4439059" y="3067538"/>
              <a:ext cx="823877" cy="15499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2E4F5AE-919E-441D-B4DA-FE89E66E3056}"/>
                </a:ext>
              </a:extLst>
            </p:cNvPr>
            <p:cNvSpPr/>
            <p:nvPr/>
          </p:nvSpPr>
          <p:spPr>
            <a:xfrm>
              <a:off x="5889104" y="1498947"/>
              <a:ext cx="2723620" cy="1890660"/>
            </a:xfrm>
            <a:prstGeom prst="roundRect">
              <a:avLst>
                <a:gd name="adj" fmla="val 6856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pic>
          <p:nvPicPr>
            <p:cNvPr id="27" name="Picture 16" descr="ë§ì´í¬ pc ì½ì§ì ëí ì´ë¯¸ì§ ê²ìê²°ê³¼">
              <a:extLst>
                <a:ext uri="{FF2B5EF4-FFF2-40B4-BE49-F238E27FC236}">
                  <a16:creationId xmlns:a16="http://schemas.microsoft.com/office/drawing/2014/main" id="{04D632C5-6115-4557-8E74-F16F7B305B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167" b="44167" l="31667" r="8483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74" t="10778" r="19099" b="55534"/>
            <a:stretch/>
          </p:blipFill>
          <p:spPr bwMode="auto">
            <a:xfrm flipH="1">
              <a:off x="6297550" y="960739"/>
              <a:ext cx="558759" cy="483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FC150D7-5A0A-49A1-AF82-E6D1EC4A45A7}"/>
                </a:ext>
              </a:extLst>
            </p:cNvPr>
            <p:cNvSpPr/>
            <p:nvPr/>
          </p:nvSpPr>
          <p:spPr>
            <a:xfrm>
              <a:off x="6195474" y="1670694"/>
              <a:ext cx="985790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음성 입력</a:t>
              </a:r>
            </a:p>
          </p:txBody>
        </p: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A843054E-9A9D-4217-A567-2A5EA3C7CBC6}"/>
                </a:ext>
              </a:extLst>
            </p:cNvPr>
            <p:cNvCxnSpPr>
              <a:cxnSpLocks/>
              <a:stCxn id="28" idx="1"/>
              <a:endCxn id="35" idx="0"/>
            </p:cNvCxnSpPr>
            <p:nvPr/>
          </p:nvCxnSpPr>
          <p:spPr>
            <a:xfrm rot="10800000" flipV="1">
              <a:off x="5262936" y="1877959"/>
              <a:ext cx="932538" cy="1344572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B692830-FD4C-419F-A44D-B6F741BCE067}"/>
                </a:ext>
              </a:extLst>
            </p:cNvPr>
            <p:cNvSpPr/>
            <p:nvPr/>
          </p:nvSpPr>
          <p:spPr>
            <a:xfrm>
              <a:off x="6672548" y="3875086"/>
              <a:ext cx="2791995" cy="1961610"/>
            </a:xfrm>
            <a:prstGeom prst="roundRect">
              <a:avLst>
                <a:gd name="adj" fmla="val 685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D6586697-D8A0-4641-B809-41B9E6B73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9486" r="92490">
                          <a14:foregroundMark x1="54545" y1="52182" x2="54545" y2="52182"/>
                          <a14:foregroundMark x1="63636" y1="59772" x2="63636" y2="59772"/>
                          <a14:foregroundMark x1="35968" y1="63567" x2="35968" y2="63567"/>
                          <a14:foregroundMark x1="41107" y1="72581" x2="41107" y2="72581"/>
                          <a14:foregroundMark x1="45455" y1="94497" x2="45455" y2="94497"/>
                          <a14:foregroundMark x1="41897" y1="90133" x2="41897" y2="90133"/>
                          <a14:foregroundMark x1="57708" y1="90892" x2="57708" y2="90892"/>
                          <a14:foregroundMark x1="61265" y1="78083" x2="61265" y2="78083"/>
                          <a14:foregroundMark x1="69565" y1="76471" x2="69565" y2="76471"/>
                          <a14:backgroundMark x1="18182" y1="44118" x2="18182" y2="44118"/>
                          <a14:backgroundMark x1="20553" y1="42979" x2="20553" y2="42979"/>
                          <a14:backgroundMark x1="21739" y1="42125" x2="21739" y2="42125"/>
                          <a14:backgroundMark x1="25692" y1="40512" x2="25692" y2="40512"/>
                          <a14:backgroundMark x1="24111" y1="41271" x2="24111" y2="41271"/>
                          <a14:backgroundMark x1="52174" y1="69639" x2="52174" y2="69639"/>
                          <a14:backgroundMark x1="52964" y1="72960" x2="52964" y2="72960"/>
                          <a14:backgroundMark x1="49407" y1="84630" x2="49407" y2="84630"/>
                          <a14:backgroundMark x1="52174" y1="86053" x2="52174" y2="86053"/>
                          <a14:backgroundMark x1="48617" y1="87761" x2="48617" y2="87761"/>
                          <a14:backgroundMark x1="50988" y1="90892" x2="50988" y2="90892"/>
                          <a14:backgroundMark x1="50593" y1="91651" x2="50593" y2="91651"/>
                          <a14:backgroundMark x1="51779" y1="92410" x2="51779" y2="92410"/>
                          <a14:backgroundMark x1="54150" y1="82638" x2="54150" y2="82638"/>
                          <a14:backgroundMark x1="52964" y1="80930" x2="52964" y2="80930"/>
                          <a14:backgroundMark x1="51779" y1="79222" x2="51779" y2="79222"/>
                          <a14:backgroundMark x1="50198" y1="68880" x2="49407" y2="68880"/>
                          <a14:backgroundMark x1="54545" y1="68501" x2="54545" y2="68501"/>
                        </a14:backgroundRemoval>
                      </a14:imgEffect>
                    </a14:imgLayer>
                  </a14:imgProps>
                </a:ext>
              </a:extLst>
            </a:blip>
            <a:srcRect l="2396" r="-1971" b="64090"/>
            <a:stretch/>
          </p:blipFill>
          <p:spPr>
            <a:xfrm>
              <a:off x="566659" y="3785341"/>
              <a:ext cx="798568" cy="1018286"/>
            </a:xfrm>
            <a:prstGeom prst="rect">
              <a:avLst/>
            </a:prstGeom>
          </p:spPr>
        </p:pic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191C9FB0-826F-4209-9A68-347E5B560A9F}"/>
                </a:ext>
              </a:extLst>
            </p:cNvPr>
            <p:cNvSpPr/>
            <p:nvPr/>
          </p:nvSpPr>
          <p:spPr>
            <a:xfrm>
              <a:off x="3706827" y="3848598"/>
              <a:ext cx="2712208" cy="2419571"/>
            </a:xfrm>
            <a:prstGeom prst="roundRect">
              <a:avLst>
                <a:gd name="adj" fmla="val 6856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sp>
          <p:nvSpPr>
            <p:cNvPr id="35" name="십자형 34">
              <a:extLst>
                <a:ext uri="{FF2B5EF4-FFF2-40B4-BE49-F238E27FC236}">
                  <a16:creationId xmlns:a16="http://schemas.microsoft.com/office/drawing/2014/main" id="{2CD041A4-FB45-4689-A541-97BAE728F14D}"/>
                </a:ext>
              </a:extLst>
            </p:cNvPr>
            <p:cNvSpPr/>
            <p:nvPr/>
          </p:nvSpPr>
          <p:spPr>
            <a:xfrm>
              <a:off x="5041454" y="3222531"/>
              <a:ext cx="442964" cy="409945"/>
            </a:xfrm>
            <a:prstGeom prst="plus">
              <a:avLst>
                <a:gd name="adj" fmla="val 27752"/>
              </a:avLst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A529188-8E2F-447C-8292-FE9319159C49}"/>
                </a:ext>
              </a:extLst>
            </p:cNvPr>
            <p:cNvSpPr/>
            <p:nvPr/>
          </p:nvSpPr>
          <p:spPr>
            <a:xfrm>
              <a:off x="4033666" y="4732280"/>
              <a:ext cx="1076579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음성인식 지시</a:t>
              </a: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AA06631-DFA1-4916-8AE9-5D6AB1A28B54}"/>
                </a:ext>
              </a:extLst>
            </p:cNvPr>
            <p:cNvSpPr/>
            <p:nvPr/>
          </p:nvSpPr>
          <p:spPr>
            <a:xfrm>
              <a:off x="5320252" y="4219917"/>
              <a:ext cx="858723" cy="92689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멀티 모달</a:t>
              </a:r>
              <a:endParaRPr lang="en-US" altLang="ko-KR" sz="1050">
                <a:solidFill>
                  <a:schemeClr val="tx1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상황 인지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22D90AA-F0E8-4D18-9F97-320F2D50C7F3}"/>
                </a:ext>
              </a:extLst>
            </p:cNvPr>
            <p:cNvSpPr/>
            <p:nvPr/>
          </p:nvSpPr>
          <p:spPr>
            <a:xfrm>
              <a:off x="6904183" y="5279237"/>
              <a:ext cx="985790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행동 생성</a:t>
              </a: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AC69D72-F1AF-45BE-A6BF-F04B71773A63}"/>
                </a:ext>
              </a:extLst>
            </p:cNvPr>
            <p:cNvSpPr/>
            <p:nvPr/>
          </p:nvSpPr>
          <p:spPr>
            <a:xfrm>
              <a:off x="6957323" y="4096616"/>
              <a:ext cx="985790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상황 판단</a:t>
              </a: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D4493D0-5E52-48A3-A812-056EBA359CD8}"/>
                </a:ext>
              </a:extLst>
            </p:cNvPr>
            <p:cNvSpPr/>
            <p:nvPr/>
          </p:nvSpPr>
          <p:spPr>
            <a:xfrm>
              <a:off x="1920995" y="4831924"/>
              <a:ext cx="1312765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역할 행동 수행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E095EFC8-0B4D-4A7E-87C8-DB155AE95A54}"/>
                </a:ext>
              </a:extLst>
            </p:cNvPr>
            <p:cNvSpPr/>
            <p:nvPr/>
          </p:nvSpPr>
          <p:spPr>
            <a:xfrm>
              <a:off x="4033666" y="4219917"/>
              <a:ext cx="1076579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시각상황 반응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A72C998-BEBE-4CB5-9F83-F1854959E670}"/>
                </a:ext>
              </a:extLst>
            </p:cNvPr>
            <p:cNvSpPr/>
            <p:nvPr/>
          </p:nvSpPr>
          <p:spPr>
            <a:xfrm>
              <a:off x="1927856" y="4285416"/>
              <a:ext cx="1312765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인지 행동 수행</a:t>
              </a:r>
            </a:p>
          </p:txBody>
        </p:sp>
        <p:cxnSp>
          <p:nvCxnSpPr>
            <p:cNvPr id="44" name="연결선: 꺾임 43">
              <a:extLst>
                <a:ext uri="{FF2B5EF4-FFF2-40B4-BE49-F238E27FC236}">
                  <a16:creationId xmlns:a16="http://schemas.microsoft.com/office/drawing/2014/main" id="{69022937-EB40-46D0-A2D1-16111E1973F7}"/>
                </a:ext>
              </a:extLst>
            </p:cNvPr>
            <p:cNvCxnSpPr>
              <a:cxnSpLocks/>
              <a:stCxn id="41" idx="1"/>
              <a:endCxn id="43" idx="3"/>
            </p:cNvCxnSpPr>
            <p:nvPr/>
          </p:nvCxnSpPr>
          <p:spPr>
            <a:xfrm rot="10800000" flipV="1">
              <a:off x="3240622" y="4427181"/>
              <a:ext cx="793045" cy="65499"/>
            </a:xfrm>
            <a:prstGeom prst="bentConnector3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55F5814B-46CD-405A-8890-A583723BE285}"/>
                </a:ext>
              </a:extLst>
            </p:cNvPr>
            <p:cNvCxnSpPr>
              <a:cxnSpLocks/>
              <a:stCxn id="35" idx="2"/>
              <a:endCxn id="41" idx="0"/>
            </p:cNvCxnSpPr>
            <p:nvPr/>
          </p:nvCxnSpPr>
          <p:spPr>
            <a:xfrm rot="5400000">
              <a:off x="4623726" y="3580705"/>
              <a:ext cx="587440" cy="690982"/>
            </a:xfrm>
            <a:prstGeom prst="bentConnector3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id="{56A89AF8-C8DA-4E41-889A-6FFF6FC4178D}"/>
                </a:ext>
              </a:extLst>
            </p:cNvPr>
            <p:cNvCxnSpPr>
              <a:cxnSpLocks/>
              <a:stCxn id="35" idx="2"/>
              <a:endCxn id="37" idx="0"/>
            </p:cNvCxnSpPr>
            <p:nvPr/>
          </p:nvCxnSpPr>
          <p:spPr>
            <a:xfrm rot="16200000" flipH="1">
              <a:off x="5212555" y="3682857"/>
              <a:ext cx="587440" cy="48667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9524EEBC-0017-487A-A4A0-481193247C15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>
            <a:xfrm flipV="1">
              <a:off x="5110244" y="4683363"/>
              <a:ext cx="210007" cy="256181"/>
            </a:xfrm>
            <a:prstGeom prst="bentConnector3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연결선: 꺾임 47">
              <a:extLst>
                <a:ext uri="{FF2B5EF4-FFF2-40B4-BE49-F238E27FC236}">
                  <a16:creationId xmlns:a16="http://schemas.microsoft.com/office/drawing/2014/main" id="{B7B59A8E-1204-4B95-B80D-0B35F68EC2A4}"/>
                </a:ext>
              </a:extLst>
            </p:cNvPr>
            <p:cNvCxnSpPr>
              <a:stCxn id="41" idx="2"/>
              <a:endCxn id="36" idx="0"/>
            </p:cNvCxnSpPr>
            <p:nvPr/>
          </p:nvCxnSpPr>
          <p:spPr>
            <a:xfrm rot="5400000">
              <a:off x="4523038" y="4683317"/>
              <a:ext cx="97835" cy="10372"/>
            </a:xfrm>
            <a:prstGeom prst="bentConnector3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B4E22B23-876A-4A1F-8FFE-5FED2896F5D9}"/>
                </a:ext>
              </a:extLst>
            </p:cNvPr>
            <p:cNvSpPr/>
            <p:nvPr/>
          </p:nvSpPr>
          <p:spPr>
            <a:xfrm>
              <a:off x="4033666" y="5259825"/>
              <a:ext cx="2161808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아바타 행동 지시</a:t>
              </a:r>
            </a:p>
          </p:txBody>
        </p: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3EAED450-5121-4043-9B19-C5118DC4CEFC}"/>
                </a:ext>
              </a:extLst>
            </p:cNvPr>
            <p:cNvCxnSpPr>
              <a:cxnSpLocks/>
              <a:stCxn id="38" idx="1"/>
              <a:endCxn id="49" idx="3"/>
            </p:cNvCxnSpPr>
            <p:nvPr/>
          </p:nvCxnSpPr>
          <p:spPr>
            <a:xfrm rot="10800000">
              <a:off x="6195475" y="5467090"/>
              <a:ext cx="708709" cy="1941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CD0E02B8-EF0A-454B-B827-2558C6E71BB7}"/>
                </a:ext>
              </a:extLst>
            </p:cNvPr>
            <p:cNvCxnSpPr>
              <a:cxnSpLocks/>
              <a:stCxn id="49" idx="1"/>
              <a:endCxn id="40" idx="3"/>
            </p:cNvCxnSpPr>
            <p:nvPr/>
          </p:nvCxnSpPr>
          <p:spPr>
            <a:xfrm rot="10800000">
              <a:off x="3233760" y="5039190"/>
              <a:ext cx="799906" cy="427901"/>
            </a:xfrm>
            <a:prstGeom prst="bentConnector3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75654DAC-626A-4B53-ACCC-1F47FEC2F2EB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>
            <a:xfrm flipV="1">
              <a:off x="6178976" y="4303881"/>
              <a:ext cx="778348" cy="379482"/>
            </a:xfrm>
            <a:prstGeom prst="bentConnector3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251349C-43C7-4331-9B17-761E74F68486}"/>
                </a:ext>
              </a:extLst>
            </p:cNvPr>
            <p:cNvSpPr/>
            <p:nvPr/>
          </p:nvSpPr>
          <p:spPr>
            <a:xfrm>
              <a:off x="8189572" y="4803626"/>
              <a:ext cx="982884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역할</a:t>
              </a:r>
              <a:r>
                <a:rPr lang="en-US" altLang="ko-KR" sz="105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수행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85B74C53-DCCD-4D82-ADE8-20300FC2A349}"/>
                </a:ext>
              </a:extLst>
            </p:cNvPr>
            <p:cNvSpPr/>
            <p:nvPr/>
          </p:nvSpPr>
          <p:spPr>
            <a:xfrm>
              <a:off x="8189573" y="4080957"/>
              <a:ext cx="982884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상황 기억</a:t>
              </a:r>
            </a:p>
          </p:txBody>
        </p:sp>
        <p:cxnSp>
          <p:nvCxnSpPr>
            <p:cNvPr id="57" name="연결선: 꺾임 56">
              <a:extLst>
                <a:ext uri="{FF2B5EF4-FFF2-40B4-BE49-F238E27FC236}">
                  <a16:creationId xmlns:a16="http://schemas.microsoft.com/office/drawing/2014/main" id="{D04D109D-D71B-4386-9932-D4C4A05B0F20}"/>
                </a:ext>
              </a:extLst>
            </p:cNvPr>
            <p:cNvCxnSpPr>
              <a:cxnSpLocks/>
              <a:stCxn id="39" idx="3"/>
              <a:endCxn id="55" idx="1"/>
            </p:cNvCxnSpPr>
            <p:nvPr/>
          </p:nvCxnSpPr>
          <p:spPr>
            <a:xfrm>
              <a:off x="7943113" y="4303881"/>
              <a:ext cx="246458" cy="70701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연결선: 꺾임 57">
              <a:extLst>
                <a:ext uri="{FF2B5EF4-FFF2-40B4-BE49-F238E27FC236}">
                  <a16:creationId xmlns:a16="http://schemas.microsoft.com/office/drawing/2014/main" id="{EAFD6469-F526-472E-931E-C13DCA84F619}"/>
                </a:ext>
              </a:extLst>
            </p:cNvPr>
            <p:cNvCxnSpPr>
              <a:stCxn id="56" idx="2"/>
              <a:endCxn id="55" idx="0"/>
            </p:cNvCxnSpPr>
            <p:nvPr/>
          </p:nvCxnSpPr>
          <p:spPr>
            <a:xfrm rot="5400000">
              <a:off x="8526945" y="4649556"/>
              <a:ext cx="308140" cy="1"/>
            </a:xfrm>
            <a:prstGeom prst="bentConnector3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9F39F61E-35B2-40B9-8682-43B92808A435}"/>
                </a:ext>
              </a:extLst>
            </p:cNvPr>
            <p:cNvCxnSpPr>
              <a:stCxn id="55" idx="3"/>
              <a:endCxn id="56" idx="3"/>
            </p:cNvCxnSpPr>
            <p:nvPr/>
          </p:nvCxnSpPr>
          <p:spPr>
            <a:xfrm flipV="1">
              <a:off x="9172456" y="4288221"/>
              <a:ext cx="1" cy="722669"/>
            </a:xfrm>
            <a:prstGeom prst="bentConnector3">
              <a:avLst>
                <a:gd name="adj1" fmla="val 228601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연결선: 꺾임 59">
              <a:extLst>
                <a:ext uri="{FF2B5EF4-FFF2-40B4-BE49-F238E27FC236}">
                  <a16:creationId xmlns:a16="http://schemas.microsoft.com/office/drawing/2014/main" id="{40495849-1042-421F-BAA1-16D863C88CF6}"/>
                </a:ext>
              </a:extLst>
            </p:cNvPr>
            <p:cNvCxnSpPr>
              <a:stCxn id="55" idx="2"/>
              <a:endCxn id="38" idx="3"/>
            </p:cNvCxnSpPr>
            <p:nvPr/>
          </p:nvCxnSpPr>
          <p:spPr>
            <a:xfrm rot="5400000">
              <a:off x="8151321" y="4956808"/>
              <a:ext cx="268347" cy="791041"/>
            </a:xfrm>
            <a:prstGeom prst="bentConnector2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E82FF011-09C1-44C6-9C9E-1556D5457393}"/>
                </a:ext>
              </a:extLst>
            </p:cNvPr>
            <p:cNvSpPr/>
            <p:nvPr/>
          </p:nvSpPr>
          <p:spPr>
            <a:xfrm>
              <a:off x="6195474" y="2796220"/>
              <a:ext cx="985790" cy="4145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시간 알람</a:t>
              </a:r>
            </a:p>
          </p:txBody>
        </p:sp>
        <p:cxnSp>
          <p:nvCxnSpPr>
            <p:cNvPr id="64" name="연결선: 꺾임 63">
              <a:extLst>
                <a:ext uri="{FF2B5EF4-FFF2-40B4-BE49-F238E27FC236}">
                  <a16:creationId xmlns:a16="http://schemas.microsoft.com/office/drawing/2014/main" id="{2E58B6ED-A2D8-44CC-BCF7-F2108656E976}"/>
                </a:ext>
              </a:extLst>
            </p:cNvPr>
            <p:cNvCxnSpPr>
              <a:cxnSpLocks/>
              <a:stCxn id="63" idx="1"/>
              <a:endCxn id="35" idx="0"/>
            </p:cNvCxnSpPr>
            <p:nvPr/>
          </p:nvCxnSpPr>
          <p:spPr>
            <a:xfrm rot="10800000" flipV="1">
              <a:off x="5262936" y="3003485"/>
              <a:ext cx="932538" cy="21904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9F977CFA-C389-4DB9-A8F1-42C7E696ED83}"/>
                </a:ext>
              </a:extLst>
            </p:cNvPr>
            <p:cNvCxnSpPr>
              <a:cxnSpLocks/>
              <a:stCxn id="43" idx="1"/>
              <a:endCxn id="32" idx="3"/>
            </p:cNvCxnSpPr>
            <p:nvPr/>
          </p:nvCxnSpPr>
          <p:spPr>
            <a:xfrm rot="10800000">
              <a:off x="1365228" y="4294485"/>
              <a:ext cx="562629" cy="1981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334AEBEA-80B5-4394-B799-3083E5607492}"/>
                </a:ext>
              </a:extLst>
            </p:cNvPr>
            <p:cNvCxnSpPr>
              <a:cxnSpLocks/>
              <a:stCxn id="40" idx="1"/>
              <a:endCxn id="32" idx="3"/>
            </p:cNvCxnSpPr>
            <p:nvPr/>
          </p:nvCxnSpPr>
          <p:spPr>
            <a:xfrm rot="10800000">
              <a:off x="1365227" y="4294485"/>
              <a:ext cx="555768" cy="744705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연결선: 꺾임 67">
              <a:extLst>
                <a:ext uri="{FF2B5EF4-FFF2-40B4-BE49-F238E27FC236}">
                  <a16:creationId xmlns:a16="http://schemas.microsoft.com/office/drawing/2014/main" id="{27461C9F-7CDD-42F9-96E1-392E3F17F3B6}"/>
                </a:ext>
              </a:extLst>
            </p:cNvPr>
            <p:cNvCxnSpPr>
              <a:stCxn id="8" idx="3"/>
              <a:endCxn id="7" idx="0"/>
            </p:cNvCxnSpPr>
            <p:nvPr/>
          </p:nvCxnSpPr>
          <p:spPr>
            <a:xfrm flipH="1">
              <a:off x="2280227" y="1261985"/>
              <a:ext cx="9477" cy="447713"/>
            </a:xfrm>
            <a:prstGeom prst="bentConnector4">
              <a:avLst>
                <a:gd name="adj1" fmla="val -2626680"/>
                <a:gd name="adj2" fmla="val 6940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A2ECE541-C573-4528-B5BE-551A5ED1F3DD}"/>
                </a:ext>
              </a:extLst>
            </p:cNvPr>
            <p:cNvCxnSpPr>
              <a:cxnSpLocks/>
              <a:stCxn id="27" idx="1"/>
              <a:endCxn id="28" idx="0"/>
            </p:cNvCxnSpPr>
            <p:nvPr/>
          </p:nvCxnSpPr>
          <p:spPr>
            <a:xfrm flipH="1">
              <a:off x="6688369" y="1202597"/>
              <a:ext cx="167940" cy="468097"/>
            </a:xfrm>
            <a:prstGeom prst="bentConnector4">
              <a:avLst>
                <a:gd name="adj1" fmla="val -136120"/>
                <a:gd name="adj2" fmla="val 7583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A1608CF-D1E4-45E7-A502-E409F7B811C4}"/>
                </a:ext>
              </a:extLst>
            </p:cNvPr>
            <p:cNvSpPr txBox="1"/>
            <p:nvPr/>
          </p:nvSpPr>
          <p:spPr>
            <a:xfrm>
              <a:off x="1853245" y="3834383"/>
              <a:ext cx="967930" cy="29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>
                  <a:latin typeface="+mn-ea"/>
                  <a:ea typeface="+mn-ea"/>
                </a:rPr>
                <a:t>ARINBody</a:t>
              </a:r>
              <a:endParaRPr lang="ko-KR" altLang="en-US" sz="1200" b="1">
                <a:latin typeface="+mn-ea"/>
                <a:ea typeface="+mn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656E5F4-2FDE-4A0D-99B2-10D57FBF0C7F}"/>
                </a:ext>
              </a:extLst>
            </p:cNvPr>
            <p:cNvSpPr txBox="1"/>
            <p:nvPr/>
          </p:nvSpPr>
          <p:spPr>
            <a:xfrm>
              <a:off x="6736027" y="3554202"/>
              <a:ext cx="2366837" cy="29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latin typeface="+mn-ea"/>
                  <a:ea typeface="+mn-ea"/>
                </a:rPr>
                <a:t>ARINChat (</a:t>
              </a:r>
              <a:r>
                <a:rPr lang="ko-KR" altLang="en-US" sz="1200" b="1">
                  <a:latin typeface="+mn-ea"/>
                  <a:ea typeface="+mn-ea"/>
                </a:rPr>
                <a:t>한글 </a:t>
              </a:r>
              <a:r>
                <a:rPr lang="en-US" altLang="ko-KR" sz="1200" b="1">
                  <a:latin typeface="+mn-ea"/>
                  <a:ea typeface="+mn-ea"/>
                </a:rPr>
                <a:t>ChatScript+)</a:t>
              </a:r>
              <a:endParaRPr lang="ko-KR" altLang="en-US" sz="1200" b="1">
                <a:latin typeface="+mn-ea"/>
                <a:ea typeface="+mn-ea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E5A6840-6A33-45B8-B993-59D0A52155D8}"/>
                </a:ext>
              </a:extLst>
            </p:cNvPr>
            <p:cNvSpPr txBox="1"/>
            <p:nvPr/>
          </p:nvSpPr>
          <p:spPr>
            <a:xfrm>
              <a:off x="3758544" y="3567983"/>
              <a:ext cx="933997" cy="2989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>
                  <a:latin typeface="+mn-ea"/>
                  <a:ea typeface="+mn-ea"/>
                </a:rPr>
                <a:t>ARINCore</a:t>
              </a:r>
              <a:endParaRPr lang="ko-KR" altLang="en-US" sz="1200" b="1">
                <a:latin typeface="+mn-ea"/>
                <a:ea typeface="+mn-ea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DC4B180-0B47-406E-8870-2C7A0F3488F0}"/>
                </a:ext>
              </a:extLst>
            </p:cNvPr>
            <p:cNvSpPr txBox="1"/>
            <p:nvPr/>
          </p:nvSpPr>
          <p:spPr>
            <a:xfrm>
              <a:off x="2813303" y="1181484"/>
              <a:ext cx="912193" cy="323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50" b="1">
                  <a:latin typeface="+mn-ea"/>
                  <a:ea typeface="+mn-ea"/>
                </a:rPr>
                <a:t>AriNoon</a:t>
              </a:r>
              <a:endParaRPr lang="ko-KR" altLang="en-US" sz="1350" b="1">
                <a:latin typeface="+mn-ea"/>
                <a:ea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F5948D3-9446-4CBE-99F6-F3D25FA9BEF7}"/>
                </a:ext>
              </a:extLst>
            </p:cNvPr>
            <p:cNvSpPr txBox="1"/>
            <p:nvPr/>
          </p:nvSpPr>
          <p:spPr>
            <a:xfrm>
              <a:off x="7376801" y="1170889"/>
              <a:ext cx="962960" cy="3238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50" b="1">
                  <a:latin typeface="+mn-ea"/>
                  <a:ea typeface="+mn-ea"/>
                </a:rPr>
                <a:t>ARINQwi</a:t>
              </a:r>
              <a:endParaRPr lang="ko-KR" altLang="en-US" sz="1350" b="1">
                <a:latin typeface="+mn-ea"/>
                <a:ea typeface="+mn-ea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31A3B1B-F20B-49ED-A9C4-451F2312096B}"/>
                </a:ext>
              </a:extLst>
            </p:cNvPr>
            <p:cNvSpPr/>
            <p:nvPr/>
          </p:nvSpPr>
          <p:spPr>
            <a:xfrm>
              <a:off x="7312565" y="1678744"/>
              <a:ext cx="985790" cy="41452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음성 인증</a:t>
              </a: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CA48CFC-C200-4ACB-BB96-DBA5966A6691}"/>
                </a:ext>
              </a:extLst>
            </p:cNvPr>
            <p:cNvSpPr/>
            <p:nvPr/>
          </p:nvSpPr>
          <p:spPr>
            <a:xfrm>
              <a:off x="7312565" y="2247343"/>
              <a:ext cx="985790" cy="41452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음성 녹음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E82F379-85BD-40CF-8735-059C8F27F465}"/>
                </a:ext>
              </a:extLst>
            </p:cNvPr>
            <p:cNvSpPr/>
            <p:nvPr/>
          </p:nvSpPr>
          <p:spPr>
            <a:xfrm>
              <a:off x="7312565" y="2795002"/>
              <a:ext cx="985790" cy="41452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녹음 재생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1795E43-07B3-4ABD-A456-48E034113122}"/>
                </a:ext>
              </a:extLst>
            </p:cNvPr>
            <p:cNvSpPr/>
            <p:nvPr/>
          </p:nvSpPr>
          <p:spPr>
            <a:xfrm>
              <a:off x="4033667" y="5744474"/>
              <a:ext cx="2145307" cy="41452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>
                  <a:solidFill>
                    <a:schemeClr val="tx1"/>
                  </a:solidFill>
                  <a:latin typeface="+mn-ea"/>
                </a:rPr>
                <a:t>외부 서비스 호출</a:t>
              </a:r>
            </a:p>
          </p:txBody>
        </p:sp>
        <p:pic>
          <p:nvPicPr>
            <p:cNvPr id="3074" name="Picture 2" descr="ë¡ë´ ìê°ë½ì ëí ì´ë¯¸ì§ ê²ìê²°ê³¼">
              <a:extLst>
                <a:ext uri="{FF2B5EF4-FFF2-40B4-BE49-F238E27FC236}">
                  <a16:creationId xmlns:a16="http://schemas.microsoft.com/office/drawing/2014/main" id="{7BB562B5-6927-4287-83C9-73582432C6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815" r="21319" b="7868"/>
            <a:stretch/>
          </p:blipFill>
          <p:spPr bwMode="auto">
            <a:xfrm>
              <a:off x="481533" y="4981408"/>
              <a:ext cx="935876" cy="510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ë©ì ì ì ëí ì´ë¯¸ì§ ê²ìê²°ê³¼">
              <a:extLst>
                <a:ext uri="{FF2B5EF4-FFF2-40B4-BE49-F238E27FC236}">
                  <a16:creationId xmlns:a16="http://schemas.microsoft.com/office/drawing/2014/main" id="{4885A4AC-472E-45ED-9D8A-5C9FF29C12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12"/>
            <a:stretch/>
          </p:blipFill>
          <p:spPr bwMode="auto">
            <a:xfrm>
              <a:off x="677683" y="5572194"/>
              <a:ext cx="576520" cy="610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797205DF-3DFC-41A1-8698-74EF2F3A70C5}"/>
                </a:ext>
              </a:extLst>
            </p:cNvPr>
            <p:cNvSpPr/>
            <p:nvPr/>
          </p:nvSpPr>
          <p:spPr>
            <a:xfrm>
              <a:off x="1749030" y="5549315"/>
              <a:ext cx="1697921" cy="718854"/>
            </a:xfrm>
            <a:prstGeom prst="roundRect">
              <a:avLst>
                <a:gd name="adj" fmla="val 6856"/>
              </a:avLst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>
                <a:latin typeface="+mn-ea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C6A036DB-B294-4F22-B430-DA64FD544AD6}"/>
                </a:ext>
              </a:extLst>
            </p:cNvPr>
            <p:cNvSpPr/>
            <p:nvPr/>
          </p:nvSpPr>
          <p:spPr>
            <a:xfrm>
              <a:off x="1916339" y="5691305"/>
              <a:ext cx="1312765" cy="41452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+mn-ea"/>
                </a:rPr>
                <a:t>다양한 행동 수행</a:t>
              </a:r>
            </a:p>
          </p:txBody>
        </p:sp>
        <p:cxnSp>
          <p:nvCxnSpPr>
            <p:cNvPr id="138" name="연결선: 꺾임 137">
              <a:extLst>
                <a:ext uri="{FF2B5EF4-FFF2-40B4-BE49-F238E27FC236}">
                  <a16:creationId xmlns:a16="http://schemas.microsoft.com/office/drawing/2014/main" id="{C96FE2A3-00CC-4D79-ACDB-2DDB4D825E0E}"/>
                </a:ext>
              </a:extLst>
            </p:cNvPr>
            <p:cNvCxnSpPr>
              <a:cxnSpLocks/>
              <a:stCxn id="134" idx="1"/>
              <a:endCxn id="3074" idx="3"/>
            </p:cNvCxnSpPr>
            <p:nvPr/>
          </p:nvCxnSpPr>
          <p:spPr>
            <a:xfrm rot="10800000">
              <a:off x="1417409" y="5236712"/>
              <a:ext cx="498930" cy="66185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연결선: 꺾임 140">
              <a:extLst>
                <a:ext uri="{FF2B5EF4-FFF2-40B4-BE49-F238E27FC236}">
                  <a16:creationId xmlns:a16="http://schemas.microsoft.com/office/drawing/2014/main" id="{84D0FCDC-BE52-4501-91E6-21655866EE7B}"/>
                </a:ext>
              </a:extLst>
            </p:cNvPr>
            <p:cNvCxnSpPr>
              <a:cxnSpLocks/>
              <a:stCxn id="134" idx="1"/>
              <a:endCxn id="3076" idx="3"/>
            </p:cNvCxnSpPr>
            <p:nvPr/>
          </p:nvCxnSpPr>
          <p:spPr>
            <a:xfrm rot="10800000">
              <a:off x="1254203" y="5877314"/>
              <a:ext cx="662136" cy="21256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연결선: 꺾임 143">
              <a:extLst>
                <a:ext uri="{FF2B5EF4-FFF2-40B4-BE49-F238E27FC236}">
                  <a16:creationId xmlns:a16="http://schemas.microsoft.com/office/drawing/2014/main" id="{08F095FA-3C5D-489F-9E3C-F50D4EB5DF07}"/>
                </a:ext>
              </a:extLst>
            </p:cNvPr>
            <p:cNvCxnSpPr>
              <a:cxnSpLocks/>
              <a:stCxn id="95" idx="1"/>
              <a:endCxn id="134" idx="3"/>
            </p:cNvCxnSpPr>
            <p:nvPr/>
          </p:nvCxnSpPr>
          <p:spPr>
            <a:xfrm rot="10800000">
              <a:off x="3229105" y="5898571"/>
              <a:ext cx="804563" cy="53169"/>
            </a:xfrm>
            <a:prstGeom prst="bentConnector3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연결선: 꺾임 146">
              <a:extLst>
                <a:ext uri="{FF2B5EF4-FFF2-40B4-BE49-F238E27FC236}">
                  <a16:creationId xmlns:a16="http://schemas.microsoft.com/office/drawing/2014/main" id="{43957F65-2D65-499A-AA4E-307525252540}"/>
                </a:ext>
              </a:extLst>
            </p:cNvPr>
            <p:cNvCxnSpPr>
              <a:cxnSpLocks/>
              <a:stCxn id="38" idx="1"/>
              <a:endCxn id="95" idx="3"/>
            </p:cNvCxnSpPr>
            <p:nvPr/>
          </p:nvCxnSpPr>
          <p:spPr>
            <a:xfrm rot="10800000" flipV="1">
              <a:off x="6178975" y="5486501"/>
              <a:ext cx="725209" cy="46523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0194536-9157-43C2-858A-B05E27FE5064}"/>
              </a:ext>
            </a:extLst>
          </p:cNvPr>
          <p:cNvSpPr/>
          <p:nvPr/>
        </p:nvSpPr>
        <p:spPr>
          <a:xfrm>
            <a:off x="441457" y="3556243"/>
            <a:ext cx="1329855" cy="2423893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44396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AA56A42-0E8F-4B11-8947-B414731B3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시각 인지 </a:t>
            </a:r>
            <a:r>
              <a:rPr lang="en-US" altLang="ko-KR" sz="2400"/>
              <a:t>: AriNoon + HuMo + </a:t>
            </a:r>
            <a:r>
              <a:rPr lang="ko-KR" altLang="en-US" sz="2400"/>
              <a:t>청각 협력</a:t>
            </a:r>
            <a:endParaRPr lang="en-US" altLang="ko-KR" sz="2400"/>
          </a:p>
          <a:p>
            <a:pPr lvl="1"/>
            <a:r>
              <a:rPr lang="ko-KR" altLang="en-US"/>
              <a:t>얼굴 인식 </a:t>
            </a:r>
            <a:r>
              <a:rPr lang="en-US" altLang="ko-KR"/>
              <a:t>+ </a:t>
            </a:r>
            <a:r>
              <a:rPr lang="ko-KR" altLang="en-US"/>
              <a:t>동작 인식</a:t>
            </a:r>
            <a:r>
              <a:rPr lang="en-US" altLang="ko-KR"/>
              <a:t> </a:t>
            </a:r>
            <a:r>
              <a:rPr lang="ko-KR" altLang="en-US"/>
              <a:t>결과</a:t>
            </a:r>
            <a:r>
              <a:rPr lang="en-US" altLang="ko-KR">
                <a:sym typeface="Wingdings" panose="05000000000000000000" pitchFamily="2" charset="2"/>
              </a:rPr>
              <a:t>  </a:t>
            </a:r>
            <a:r>
              <a:rPr lang="ko-KR" altLang="en-US"/>
              <a:t>얼굴 위치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시선 처리</a:t>
            </a:r>
            <a:endParaRPr lang="en-US" altLang="ko-KR"/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영상에 아는 사람 존재와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위치</a:t>
            </a:r>
            <a:r>
              <a:rPr lang="en-US" altLang="ko-KR">
                <a:sym typeface="Wingdings" panose="05000000000000000000" pitchFamily="2" charset="2"/>
              </a:rPr>
              <a:t>, </a:t>
            </a:r>
            <a:r>
              <a:rPr lang="ko-KR" altLang="en-US">
                <a:sym typeface="Wingdings" panose="05000000000000000000" pitchFamily="2" charset="2"/>
              </a:rPr>
              <a:t>영상에 손든 사람 존재와</a:t>
            </a:r>
            <a:r>
              <a:rPr lang="en-US" altLang="ko-KR">
                <a:sym typeface="Wingdings" panose="05000000000000000000" pitchFamily="2" charset="2"/>
              </a:rPr>
              <a:t> </a:t>
            </a:r>
            <a:r>
              <a:rPr lang="ko-KR" altLang="en-US">
                <a:sym typeface="Wingdings" panose="05000000000000000000" pitchFamily="2" charset="2"/>
              </a:rPr>
              <a:t>위치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영상에서 응시 대상 파악 </a:t>
            </a:r>
            <a:r>
              <a:rPr lang="en-US" altLang="ko-KR">
                <a:sym typeface="Wingdings" panose="05000000000000000000" pitchFamily="2" charset="2"/>
              </a:rPr>
              <a:t>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3</a:t>
            </a:r>
            <a:r>
              <a:rPr lang="ko-KR" altLang="en-US">
                <a:sym typeface="Wingdings" panose="05000000000000000000" pitchFamily="2" charset="2"/>
              </a:rPr>
              <a:t>개의 위치점 설정으로 시선 분산</a:t>
            </a:r>
            <a:endParaRPr lang="en-US" altLang="ko-KR">
              <a:sym typeface="Wingdings" panose="05000000000000000000" pitchFamily="2" charset="2"/>
            </a:endParaRPr>
          </a:p>
          <a:p>
            <a:pPr lvl="1"/>
            <a:r>
              <a:rPr lang="ko-KR" altLang="en-US"/>
              <a:t>청각 보조를 위한 얼굴 인식 결과 </a:t>
            </a:r>
            <a:r>
              <a:rPr lang="en-US" altLang="ko-KR">
                <a:sym typeface="Wingdings" panose="05000000000000000000" pitchFamily="2" charset="2"/>
              </a:rPr>
              <a:t> </a:t>
            </a:r>
            <a:r>
              <a:rPr lang="ko-KR" altLang="en-US"/>
              <a:t>얼굴 위치 </a:t>
            </a:r>
            <a:r>
              <a:rPr lang="en-US" altLang="ko-KR">
                <a:sym typeface="Wingdings" panose="05000000000000000000" pitchFamily="2" charset="2"/>
              </a:rPr>
              <a:t> </a:t>
            </a:r>
            <a:r>
              <a:rPr lang="ko-KR" altLang="en-US">
                <a:sym typeface="Wingdings" panose="05000000000000000000" pitchFamily="2" charset="2"/>
              </a:rPr>
              <a:t>음성 인식 부분 파악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청각 인지 </a:t>
            </a:r>
            <a:r>
              <a:rPr lang="en-US" altLang="ko-KR" sz="2400"/>
              <a:t>: ARINQwi + </a:t>
            </a:r>
            <a:r>
              <a:rPr lang="ko-KR" altLang="en-US" sz="2400"/>
              <a:t>시각 협력</a:t>
            </a:r>
            <a:endParaRPr lang="en-US" altLang="ko-KR" sz="2400"/>
          </a:p>
          <a:p>
            <a:pPr lvl="1"/>
            <a:r>
              <a:rPr lang="ko-KR" altLang="en-US"/>
              <a:t>시각과 협력하여 음성 인식 순간 포착</a:t>
            </a:r>
            <a:endParaRPr lang="en-US" altLang="ko-KR"/>
          </a:p>
          <a:p>
            <a:pPr lvl="1"/>
            <a:r>
              <a:rPr lang="ko-KR" altLang="en-US"/>
              <a:t>마이크를 계속 모니터링</a:t>
            </a:r>
            <a:r>
              <a:rPr lang="en-US" altLang="ko-KR"/>
              <a:t>, </a:t>
            </a:r>
            <a:r>
              <a:rPr lang="ko-KR" altLang="en-US"/>
              <a:t>목소리 부분을 음성 인식</a:t>
            </a:r>
            <a:r>
              <a:rPr lang="en-US" altLang="ko-KR"/>
              <a:t> API</a:t>
            </a:r>
            <a:r>
              <a:rPr lang="ko-KR" altLang="en-US"/>
              <a:t> 호출</a:t>
            </a:r>
            <a:endParaRPr lang="en-US" altLang="ko-KR"/>
          </a:p>
          <a:p>
            <a:pPr lvl="1"/>
            <a:r>
              <a:rPr lang="ko-KR" altLang="en-US"/>
              <a:t>목소리</a:t>
            </a:r>
            <a:r>
              <a:rPr lang="en-US" altLang="ko-KR"/>
              <a:t> </a:t>
            </a:r>
            <a:r>
              <a:rPr lang="ko-KR" altLang="en-US"/>
              <a:t>인증를 인증하여 불확실한 시각 정보 개선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시간 인지 </a:t>
            </a:r>
            <a:r>
              <a:rPr lang="en-US" altLang="ko-KR" sz="2400"/>
              <a:t>: </a:t>
            </a:r>
            <a:r>
              <a:rPr lang="ko-KR" altLang="en-US" sz="2400"/>
              <a:t>내장 시계에서 알람 발생</a:t>
            </a:r>
            <a:endParaRPr lang="en-US" altLang="ko-KR" sz="2400"/>
          </a:p>
          <a:p>
            <a:pPr lvl="1"/>
            <a:r>
              <a:rPr lang="ko-KR" altLang="en-US"/>
              <a:t>지정된 시각에 발생한 알람을 이벤트로 인지</a:t>
            </a:r>
            <a:endParaRPr lang="en-US" altLang="ko-KR"/>
          </a:p>
          <a:p>
            <a:endParaRPr lang="en-US" altLang="ko-KR" sz="1600">
              <a:sym typeface="Wingdings" panose="05000000000000000000" pitchFamily="2" charset="2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E55619-6DFF-495A-BF95-ED120D91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ARINCore : </a:t>
            </a:r>
            <a:r>
              <a:rPr lang="ko-KR" altLang="en-US" b="0" dirty="0">
                <a:effectLst/>
              </a:rPr>
              <a:t>認知</a:t>
            </a:r>
            <a:r>
              <a:rPr lang="ko-KR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211722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AA56A42-0E8F-4B11-8947-B414731B3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시간계 변환</a:t>
            </a:r>
            <a:endParaRPr lang="en-US" altLang="ko-KR" sz="2400"/>
          </a:p>
          <a:p>
            <a:pPr lvl="1"/>
            <a:r>
              <a:rPr lang="ko-KR" altLang="en-US">
                <a:sym typeface="Wingdings" panose="05000000000000000000" pitchFamily="2" charset="2"/>
              </a:rPr>
              <a:t>영상의 불규칙한 입력 시점</a:t>
            </a:r>
            <a:r>
              <a:rPr lang="en-US" altLang="ko-KR">
                <a:sym typeface="Wingdings" panose="05000000000000000000" pitchFamily="2" charset="2"/>
              </a:rPr>
              <a:t>(Clock time)</a:t>
            </a:r>
            <a:r>
              <a:rPr lang="ko-KR" altLang="en-US">
                <a:sym typeface="Wingdings" panose="05000000000000000000" pitchFamily="2" charset="2"/>
              </a:rPr>
              <a:t>을 자신의 </a:t>
            </a:r>
            <a:r>
              <a:rPr lang="en-US" altLang="ko-KR">
                <a:sym typeface="Wingdings" panose="05000000000000000000" pitchFamily="2" charset="2"/>
              </a:rPr>
              <a:t>(Psychological time)</a:t>
            </a:r>
            <a:r>
              <a:rPr lang="ko-KR" altLang="en-US">
                <a:sym typeface="Wingdings" panose="05000000000000000000" pitchFamily="2" charset="2"/>
              </a:rPr>
              <a:t>으로 변환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시각 인식</a:t>
            </a:r>
            <a:endParaRPr lang="en-US" altLang="ko-KR" sz="2400"/>
          </a:p>
          <a:p>
            <a:pPr lvl="1"/>
            <a:r>
              <a:rPr lang="ko-KR" altLang="en-US"/>
              <a:t>직원 얼굴 인식</a:t>
            </a:r>
            <a:r>
              <a:rPr lang="en-US" altLang="ko-KR"/>
              <a:t> (</a:t>
            </a:r>
            <a:r>
              <a:rPr lang="ko-KR" altLang="en-US"/>
              <a:t>이름</a:t>
            </a:r>
            <a:r>
              <a:rPr lang="en-US" altLang="ko-KR"/>
              <a:t>, </a:t>
            </a:r>
            <a:r>
              <a:rPr lang="ko-KR" altLang="en-US"/>
              <a:t>신뢰도</a:t>
            </a:r>
            <a:r>
              <a:rPr lang="en-US" altLang="ko-KR"/>
              <a:t>, </a:t>
            </a:r>
            <a:r>
              <a:rPr lang="ko-KR" altLang="en-US"/>
              <a:t>얼굴 위치</a:t>
            </a:r>
            <a:r>
              <a:rPr lang="en-US" altLang="ko-KR"/>
              <a:t>, </a:t>
            </a:r>
            <a:r>
              <a:rPr lang="ko-KR" altLang="en-US"/>
              <a:t>표정</a:t>
            </a:r>
            <a:r>
              <a:rPr lang="en-US" altLang="ko-KR"/>
              <a:t>), </a:t>
            </a:r>
            <a:r>
              <a:rPr lang="ko-KR" altLang="en-US"/>
              <a:t>동작 인식 </a:t>
            </a:r>
            <a:r>
              <a:rPr lang="en-US" altLang="ko-KR"/>
              <a:t>(</a:t>
            </a:r>
            <a:r>
              <a:rPr lang="ko-KR" altLang="en-US"/>
              <a:t>동작명</a:t>
            </a:r>
            <a:r>
              <a:rPr lang="en-US" altLang="ko-KR"/>
              <a:t>, </a:t>
            </a:r>
            <a:r>
              <a:rPr lang="ko-KR" altLang="en-US"/>
              <a:t>위치</a:t>
            </a:r>
            <a:r>
              <a:rPr lang="en-US" altLang="ko-KR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청각 인식</a:t>
            </a:r>
            <a:endParaRPr lang="en-US" altLang="ko-KR" sz="2400"/>
          </a:p>
          <a:p>
            <a:pPr lvl="1"/>
            <a:r>
              <a:rPr lang="ko-KR" altLang="en-US"/>
              <a:t>음성을 문장으로 인식</a:t>
            </a:r>
            <a:r>
              <a:rPr lang="en-US" altLang="ko-KR"/>
              <a:t>, </a:t>
            </a:r>
            <a:r>
              <a:rPr lang="ko-KR" altLang="en-US"/>
              <a:t>목소리의 발화자를 인식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상황 인식 </a:t>
            </a:r>
            <a:r>
              <a:rPr lang="en-US" altLang="ko-KR" sz="2400"/>
              <a:t>:</a:t>
            </a:r>
            <a:endParaRPr lang="en-US" altLang="ko-KR" sz="2800"/>
          </a:p>
          <a:p>
            <a:pPr lvl="1"/>
            <a:r>
              <a:rPr lang="ko-KR" altLang="en-US"/>
              <a:t>상황 종합 </a:t>
            </a:r>
            <a:r>
              <a:rPr lang="en-US" altLang="ko-KR"/>
              <a:t>: </a:t>
            </a:r>
            <a:r>
              <a:rPr lang="ko-KR" altLang="en-US"/>
              <a:t>입력과 직전의 상황을 종합하여 현재의 상황 정보를 전달</a:t>
            </a:r>
            <a:endParaRPr lang="en-US" altLang="ko-KR"/>
          </a:p>
          <a:p>
            <a:pPr lvl="1"/>
            <a:r>
              <a:rPr lang="ko-KR" altLang="en-US"/>
              <a:t>역할에 따른 행동 지시를 받아서 아바타 동작</a:t>
            </a:r>
            <a:r>
              <a:rPr lang="en-US" altLang="ko-KR"/>
              <a:t>, </a:t>
            </a:r>
            <a:r>
              <a:rPr lang="ko-KR" altLang="en-US"/>
              <a:t>외부 서비스 등에 반영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/>
              <a:t>상태 인지 </a:t>
            </a:r>
            <a:r>
              <a:rPr lang="en-US" altLang="ko-KR" sz="2400"/>
              <a:t>:</a:t>
            </a:r>
          </a:p>
          <a:p>
            <a:pPr lvl="1"/>
            <a:r>
              <a:rPr lang="ko-KR" altLang="en-US"/>
              <a:t>아바타 동작과 외부 서비스의 결과를 받아서 현재의 행동 상태를 인지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6E55619-6DFF-495A-BF95-ED120D91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ARINCore : </a:t>
            </a:r>
            <a:r>
              <a:rPr lang="ko-KR" altLang="en-US" b="0" dirty="0">
                <a:effectLst/>
              </a:rPr>
              <a:t>認識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801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20F4A19-327C-458C-B5EF-43941A035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ARINChat : </a:t>
            </a:r>
            <a:r>
              <a:rPr lang="ko-KR" altLang="en-US"/>
              <a:t>한글 </a:t>
            </a:r>
            <a:r>
              <a:rPr lang="en-US" altLang="ko-KR"/>
              <a:t>ChatScript+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5239E2-0453-4AF9-9E37-8353EBA5BD1A}"/>
              </a:ext>
            </a:extLst>
          </p:cNvPr>
          <p:cNvSpPr/>
          <p:nvPr/>
        </p:nvSpPr>
        <p:spPr>
          <a:xfrm>
            <a:off x="6085696" y="2696958"/>
            <a:ext cx="1476719" cy="9886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 latinLnBrk="0" hangingPunct="0">
              <a:lnSpc>
                <a:spcPct val="150000"/>
              </a:lnSpc>
            </a:pP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  <a:sym typeface="맑은 고딕"/>
              </a:rPr>
              <a:t>시나리오 대응</a:t>
            </a:r>
            <a:endParaRPr lang="en-US" altLang="ko-KR" sz="1200">
              <a:solidFill>
                <a:srgbClr val="000000"/>
              </a:solidFill>
              <a:latin typeface="+mn-ea"/>
              <a:ea typeface="+mn-ea"/>
              <a:sym typeface="맑은 고딕"/>
            </a:endParaRPr>
          </a:p>
          <a:p>
            <a:pPr algn="ctr" latinLnBrk="0" hangingPunct="0">
              <a:lnSpc>
                <a:spcPct val="150000"/>
              </a:lnSpc>
            </a:pP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  <a:sym typeface="맑은 고딕"/>
              </a:rPr>
              <a:t>예상 문장 </a:t>
            </a:r>
            <a:endParaRPr lang="en-US" altLang="ko-KR" sz="1200">
              <a:solidFill>
                <a:srgbClr val="000000"/>
              </a:solidFill>
              <a:latin typeface="+mn-ea"/>
              <a:ea typeface="+mn-ea"/>
              <a:sym typeface="맑은 고딕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6C011A-AA42-4C62-AAA5-1B241BA5B1BC}"/>
              </a:ext>
            </a:extLst>
          </p:cNvPr>
          <p:cNvSpPr/>
          <p:nvPr/>
        </p:nvSpPr>
        <p:spPr>
          <a:xfrm>
            <a:off x="6085696" y="1575960"/>
            <a:ext cx="1476719" cy="988626"/>
          </a:xfrm>
          <a:prstGeom prst="rect">
            <a:avLst/>
          </a:prstGeom>
          <a:solidFill>
            <a:srgbClr val="92D050"/>
          </a:solidFill>
          <a:ln w="635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 latinLnBrk="0" hangingPunct="0"/>
            <a:r>
              <a:rPr lang="ko-KR" altLang="en-US" sz="1200">
                <a:latin typeface="+mn-ea"/>
                <a:ea typeface="+mn-ea"/>
                <a:sym typeface="맑은 고딕"/>
              </a:rPr>
              <a:t>컨텐츠</a:t>
            </a: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  <a:sym typeface="맑은 고딕"/>
              </a:rPr>
              <a:t> </a:t>
            </a:r>
            <a:r>
              <a:rPr lang="en-US" altLang="ko-KR" sz="1200">
                <a:solidFill>
                  <a:srgbClr val="000000"/>
                </a:solidFill>
                <a:latin typeface="+mn-ea"/>
                <a:ea typeface="+mn-ea"/>
                <a:sym typeface="맑은 고딕"/>
              </a:rPr>
              <a:t>Text </a:t>
            </a:r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  <a:sym typeface="맑은 고딕"/>
              </a:rPr>
              <a:t>화일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03A512-DAA8-49D5-8D20-F9E5AB5E3E3B}"/>
              </a:ext>
            </a:extLst>
          </p:cNvPr>
          <p:cNvSpPr/>
          <p:nvPr/>
        </p:nvSpPr>
        <p:spPr>
          <a:xfrm>
            <a:off x="488505" y="1524415"/>
            <a:ext cx="5037981" cy="431042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algn="ctr"/>
            <a:r>
              <a:rPr lang="ko-KR" altLang="en-US" sz="2000" b="1">
                <a:solidFill>
                  <a:srgbClr val="C00000"/>
                </a:solidFill>
                <a:latin typeface="+mn-ea"/>
                <a:ea typeface="+mn-ea"/>
              </a:rPr>
              <a:t>한글 </a:t>
            </a:r>
            <a:r>
              <a:rPr lang="en-US" altLang="ko-KR" sz="2000" b="1">
                <a:solidFill>
                  <a:srgbClr val="C00000"/>
                </a:solidFill>
                <a:latin typeface="+mn-ea"/>
                <a:ea typeface="+mn-ea"/>
              </a:rPr>
              <a:t>ChatScript</a:t>
            </a:r>
            <a:r>
              <a:rPr lang="en-US" altLang="ko-KR" sz="3600" b="1" baseline="30000">
                <a:solidFill>
                  <a:srgbClr val="C00000"/>
                </a:solidFill>
                <a:latin typeface="+mn-ea"/>
                <a:ea typeface="+mn-ea"/>
              </a:rPr>
              <a:t>+</a:t>
            </a:r>
            <a:endParaRPr lang="ko-KR" altLang="en-US" sz="2000" b="1">
              <a:solidFill>
                <a:srgbClr val="C00000"/>
              </a:solidFill>
              <a:latin typeface="+mn-ea"/>
              <a:ea typeface="+mn-ea"/>
              <a:sym typeface="맑은 고딕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5CE2C9-8D59-4AC7-88A1-97C2ED213906}"/>
              </a:ext>
            </a:extLst>
          </p:cNvPr>
          <p:cNvGrpSpPr/>
          <p:nvPr/>
        </p:nvGrpSpPr>
        <p:grpSpPr>
          <a:xfrm>
            <a:off x="692337" y="2341124"/>
            <a:ext cx="2907244" cy="2693776"/>
            <a:chOff x="836024" y="2720557"/>
            <a:chExt cx="3644540" cy="297133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A002842-2231-4CE7-A6A1-11CDCA8424A4}"/>
                </a:ext>
              </a:extLst>
            </p:cNvPr>
            <p:cNvSpPr/>
            <p:nvPr/>
          </p:nvSpPr>
          <p:spPr>
            <a:xfrm>
              <a:off x="836027" y="2720557"/>
              <a:ext cx="3644537" cy="52041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algn="ctr" latinLnBrk="0" hangingPunct="0"/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다차원 대화 의도 판별 기능 </a:t>
              </a:r>
              <a:endPara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맑은 고딕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70DA832-2DCF-44AD-902A-4BE7F5613589}"/>
                </a:ext>
              </a:extLst>
            </p:cNvPr>
            <p:cNvSpPr/>
            <p:nvPr/>
          </p:nvSpPr>
          <p:spPr>
            <a:xfrm>
              <a:off x="836026" y="3333287"/>
              <a:ext cx="3644537" cy="52041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algn="ctr" latinLnBrk="0" hangingPunct="0"/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대화 주제 </a:t>
              </a:r>
              <a:r>
                <a: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(Topic) </a:t>
              </a:r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생성 기능</a:t>
              </a:r>
              <a:endPara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맑은 고딕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ADDE303-CE38-4C62-B2F7-2BC3DB4F2979}"/>
                </a:ext>
              </a:extLst>
            </p:cNvPr>
            <p:cNvSpPr/>
            <p:nvPr/>
          </p:nvSpPr>
          <p:spPr>
            <a:xfrm>
              <a:off x="836024" y="4558747"/>
              <a:ext cx="3644537" cy="52041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algn="ctr" latinLnBrk="0" hangingPunct="0"/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유사 예문 </a:t>
              </a:r>
              <a:r>
                <a: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(Sentence)</a:t>
              </a:r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 매칭 기능</a:t>
              </a:r>
              <a:endPara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맑은 고딕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C0EC6C2-9C69-44B2-B13B-E77CCD791CF5}"/>
                </a:ext>
              </a:extLst>
            </p:cNvPr>
            <p:cNvSpPr/>
            <p:nvPr/>
          </p:nvSpPr>
          <p:spPr>
            <a:xfrm>
              <a:off x="836025" y="3946017"/>
              <a:ext cx="3644537" cy="52041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algn="ctr" latinLnBrk="0" hangingPunct="0"/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한글 문장 패턴 </a:t>
              </a:r>
              <a:r>
                <a: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(Rule)</a:t>
              </a:r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</a:rPr>
                <a:t> 매칭 기능</a:t>
              </a:r>
              <a:endParaRPr lang="ko-KR" altLang="en-US" sz="11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맑은 고딕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35395B7-8EE7-43CD-A2DE-F511C381E657}"/>
                </a:ext>
              </a:extLst>
            </p:cNvPr>
            <p:cNvSpPr/>
            <p:nvPr/>
          </p:nvSpPr>
          <p:spPr>
            <a:xfrm>
              <a:off x="836024" y="5171477"/>
              <a:ext cx="3644537" cy="52041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635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algn="ctr" latinLnBrk="0" hangingPunct="0"/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  <a:sym typeface="맑은 고딕"/>
                </a:rPr>
                <a:t>부분 유사 문장 </a:t>
              </a:r>
              <a:r>
                <a:rPr lang="en-US" altLang="ko-KR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  <a:sym typeface="맑은 고딕"/>
                </a:rPr>
                <a:t>(Phrase)</a:t>
              </a:r>
              <a:r>
                <a:rPr lang="ko-KR" altLang="en-US" sz="11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ea typeface="+mn-ea"/>
                  <a:sym typeface="맑은 고딕"/>
                </a:rPr>
                <a:t> 매칭 기능</a:t>
              </a: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BAD4B2-A3F0-4841-8645-6DCA47AE3397}"/>
              </a:ext>
            </a:extLst>
          </p:cNvPr>
          <p:cNvSpPr/>
          <p:nvPr/>
        </p:nvSpPr>
        <p:spPr>
          <a:xfrm>
            <a:off x="3806117" y="2341124"/>
            <a:ext cx="1531289" cy="1234969"/>
          </a:xfrm>
          <a:prstGeom prst="roundRect">
            <a:avLst>
              <a:gd name="adj" fmla="val 1130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>
                <a:solidFill>
                  <a:schemeClr val="tx1"/>
                </a:solidFill>
                <a:latin typeface="+mn-ea"/>
              </a:rPr>
              <a:t>기본 시나리오 대응</a:t>
            </a:r>
            <a:endParaRPr lang="en-US" altLang="ko-KR" sz="105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1050">
                <a:solidFill>
                  <a:schemeClr val="tx1"/>
                </a:solidFill>
                <a:latin typeface="+mn-ea"/>
              </a:rPr>
              <a:t>대화 흐름 조절 </a:t>
            </a:r>
            <a:r>
              <a:rPr lang="en-US" altLang="ko-KR" sz="1050">
                <a:solidFill>
                  <a:schemeClr val="tx1"/>
                </a:solidFill>
                <a:latin typeface="+mn-ea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en-US" altLang="ko-KR" sz="1050">
                <a:solidFill>
                  <a:schemeClr val="tx1"/>
                </a:solidFill>
                <a:latin typeface="+mn-ea"/>
              </a:rPr>
              <a:t>[ </a:t>
            </a:r>
            <a:r>
              <a:rPr lang="ko-KR" altLang="en-US" sz="1050">
                <a:solidFill>
                  <a:schemeClr val="tx1"/>
                </a:solidFill>
                <a:latin typeface="+mn-ea"/>
              </a:rPr>
              <a:t>인식 결과 교정 </a:t>
            </a:r>
            <a:r>
              <a:rPr lang="en-US" altLang="ko-KR" sz="1050">
                <a:solidFill>
                  <a:schemeClr val="tx1"/>
                </a:solidFill>
                <a:latin typeface="+mn-ea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ko-KR" altLang="en-US" sz="105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05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1050">
                <a:solidFill>
                  <a:schemeClr val="tx1"/>
                </a:solidFill>
                <a:latin typeface="+mn-ea"/>
              </a:rPr>
              <a:t>시스템 반응 품평 </a:t>
            </a:r>
            <a:r>
              <a:rPr lang="en-US" altLang="ko-KR" sz="1050">
                <a:solidFill>
                  <a:schemeClr val="tx1"/>
                </a:solidFill>
                <a:latin typeface="+mn-ea"/>
              </a:rPr>
              <a:t>]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6DA7BEC-361D-4FF3-9A7D-E33B5FEF90C9}"/>
              </a:ext>
            </a:extLst>
          </p:cNvPr>
          <p:cNvSpPr/>
          <p:nvPr/>
        </p:nvSpPr>
        <p:spPr>
          <a:xfrm>
            <a:off x="3806117" y="3799931"/>
            <a:ext cx="1531289" cy="1234969"/>
          </a:xfrm>
          <a:prstGeom prst="roundRect">
            <a:avLst>
              <a:gd name="adj" fmla="val 1130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/>
          <a:lstStyle/>
          <a:p>
            <a:pPr algn="ctr"/>
            <a:r>
              <a:rPr lang="ko-KR" altLang="en-US" sz="1050">
                <a:solidFill>
                  <a:schemeClr val="tx1"/>
                </a:solidFill>
                <a:latin typeface="+mn-ea"/>
              </a:rPr>
              <a:t>입체적 문장 임베딩</a:t>
            </a:r>
            <a:endParaRPr lang="en-US" altLang="ko-KR" sz="105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/>
              </a:solidFill>
              <a:latin typeface="+mn-ea"/>
            </a:endParaRPr>
          </a:p>
          <a:p>
            <a:pPr algn="ctr"/>
            <a:endParaRPr lang="en-US" altLang="ko-KR" sz="105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050">
                <a:solidFill>
                  <a:schemeClr val="tx1"/>
                </a:solidFill>
                <a:latin typeface="+mn-ea"/>
              </a:rPr>
              <a:t>어휘기반 문장 매칭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E4B0D3-A397-4DF8-A5DD-6F72B9D59F46}"/>
              </a:ext>
            </a:extLst>
          </p:cNvPr>
          <p:cNvGrpSpPr/>
          <p:nvPr/>
        </p:nvGrpSpPr>
        <p:grpSpPr>
          <a:xfrm>
            <a:off x="4009998" y="4173181"/>
            <a:ext cx="1216411" cy="386821"/>
            <a:chOff x="8264200" y="3054475"/>
            <a:chExt cx="1810670" cy="253703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4BE66972-2775-459B-84AE-04231AD26DCC}"/>
                </a:ext>
              </a:extLst>
            </p:cNvPr>
            <p:cNvGrpSpPr/>
            <p:nvPr/>
          </p:nvGrpSpPr>
          <p:grpSpPr>
            <a:xfrm>
              <a:off x="8264200" y="3054475"/>
              <a:ext cx="797504" cy="755525"/>
              <a:chOff x="8264200" y="3054475"/>
              <a:chExt cx="797504" cy="755525"/>
            </a:xfrm>
          </p:grpSpPr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216EBED8-6925-482C-B240-8D885EA7BE8E}"/>
                  </a:ext>
                </a:extLst>
              </p:cNvPr>
              <p:cNvSpPr/>
              <p:nvPr/>
            </p:nvSpPr>
            <p:spPr>
              <a:xfrm>
                <a:off x="8264200" y="3054475"/>
                <a:ext cx="393192" cy="374525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3" name="사각형: 둥근 모서리 42">
                <a:extLst>
                  <a:ext uri="{FF2B5EF4-FFF2-40B4-BE49-F238E27FC236}">
                    <a16:creationId xmlns:a16="http://schemas.microsoft.com/office/drawing/2014/main" id="{10927493-1DF4-4AD4-A57F-67D42339D060}"/>
                  </a:ext>
                </a:extLst>
              </p:cNvPr>
              <p:cNvSpPr/>
              <p:nvPr/>
            </p:nvSpPr>
            <p:spPr>
              <a:xfrm>
                <a:off x="8264200" y="3435475"/>
                <a:ext cx="393192" cy="374525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4" name="사각형: 둥근 모서리 43">
                <a:extLst>
                  <a:ext uri="{FF2B5EF4-FFF2-40B4-BE49-F238E27FC236}">
                    <a16:creationId xmlns:a16="http://schemas.microsoft.com/office/drawing/2014/main" id="{B8D87580-96EC-4193-90A6-7259601A2CF6}"/>
                  </a:ext>
                </a:extLst>
              </p:cNvPr>
              <p:cNvSpPr/>
              <p:nvPr/>
            </p:nvSpPr>
            <p:spPr>
              <a:xfrm>
                <a:off x="8668512" y="3435475"/>
                <a:ext cx="393192" cy="37452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8E46FCCE-8FCB-4D4B-9A74-0C3CE8746569}"/>
                  </a:ext>
                </a:extLst>
              </p:cNvPr>
              <p:cNvSpPr/>
              <p:nvPr/>
            </p:nvSpPr>
            <p:spPr>
              <a:xfrm>
                <a:off x="8668512" y="3054475"/>
                <a:ext cx="393192" cy="374525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5FCCF02-9A14-4A30-89B3-63DB02294EA1}"/>
                </a:ext>
              </a:extLst>
            </p:cNvPr>
            <p:cNvGrpSpPr/>
            <p:nvPr/>
          </p:nvGrpSpPr>
          <p:grpSpPr>
            <a:xfrm>
              <a:off x="8264200" y="3945232"/>
              <a:ext cx="797504" cy="755525"/>
              <a:chOff x="8269760" y="3936647"/>
              <a:chExt cx="797504" cy="755525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DC818622-67AA-41B7-9748-5CBDBC9402A2}"/>
                  </a:ext>
                </a:extLst>
              </p:cNvPr>
              <p:cNvSpPr/>
              <p:nvPr/>
            </p:nvSpPr>
            <p:spPr>
              <a:xfrm>
                <a:off x="8269760" y="3936647"/>
                <a:ext cx="393192" cy="374525"/>
              </a:xfrm>
              <a:prstGeom prst="round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7F8D9E0-A08E-4968-A67B-8E57EAFCAA52}"/>
                  </a:ext>
                </a:extLst>
              </p:cNvPr>
              <p:cNvSpPr/>
              <p:nvPr/>
            </p:nvSpPr>
            <p:spPr>
              <a:xfrm>
                <a:off x="8269760" y="4317647"/>
                <a:ext cx="393192" cy="374525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8D118D7-8293-42CF-82DE-EA3782988328}"/>
                  </a:ext>
                </a:extLst>
              </p:cNvPr>
              <p:cNvSpPr/>
              <p:nvPr/>
            </p:nvSpPr>
            <p:spPr>
              <a:xfrm>
                <a:off x="8674072" y="4317647"/>
                <a:ext cx="393192" cy="374525"/>
              </a:xfrm>
              <a:prstGeom prst="round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F88D9A64-824D-4F4F-B301-2E20BA1606B4}"/>
                  </a:ext>
                </a:extLst>
              </p:cNvPr>
              <p:cNvSpPr/>
              <p:nvPr/>
            </p:nvSpPr>
            <p:spPr>
              <a:xfrm>
                <a:off x="8674072" y="3936647"/>
                <a:ext cx="393192" cy="374525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BFE6583-0A46-4E65-BFC2-F8D2FF0B45BF}"/>
                </a:ext>
              </a:extLst>
            </p:cNvPr>
            <p:cNvGrpSpPr/>
            <p:nvPr/>
          </p:nvGrpSpPr>
          <p:grpSpPr>
            <a:xfrm>
              <a:off x="9277366" y="3945232"/>
              <a:ext cx="797504" cy="755525"/>
              <a:chOff x="9277366" y="3936647"/>
              <a:chExt cx="797504" cy="755525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A79A12D8-5284-46EA-BDE5-E4267BA40642}"/>
                  </a:ext>
                </a:extLst>
              </p:cNvPr>
              <p:cNvSpPr/>
              <p:nvPr/>
            </p:nvSpPr>
            <p:spPr>
              <a:xfrm>
                <a:off x="9277366" y="3936647"/>
                <a:ext cx="393192" cy="37452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1243DDFA-C5C4-402A-BF8A-0F2A31394674}"/>
                  </a:ext>
                </a:extLst>
              </p:cNvPr>
              <p:cNvSpPr/>
              <p:nvPr/>
            </p:nvSpPr>
            <p:spPr>
              <a:xfrm>
                <a:off x="9277366" y="4317647"/>
                <a:ext cx="393192" cy="374525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6D6F952E-3619-4B27-BA7E-49F8A4324322}"/>
                  </a:ext>
                </a:extLst>
              </p:cNvPr>
              <p:cNvSpPr/>
              <p:nvPr/>
            </p:nvSpPr>
            <p:spPr>
              <a:xfrm>
                <a:off x="9681678" y="4317647"/>
                <a:ext cx="393192" cy="37452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7" name="사각형: 둥근 모서리 36">
                <a:extLst>
                  <a:ext uri="{FF2B5EF4-FFF2-40B4-BE49-F238E27FC236}">
                    <a16:creationId xmlns:a16="http://schemas.microsoft.com/office/drawing/2014/main" id="{8E63CD64-9723-4DE9-A5DE-7BC93B428F1D}"/>
                  </a:ext>
                </a:extLst>
              </p:cNvPr>
              <p:cNvSpPr/>
              <p:nvPr/>
            </p:nvSpPr>
            <p:spPr>
              <a:xfrm>
                <a:off x="9681678" y="3936647"/>
                <a:ext cx="393192" cy="374525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00AFE46F-1DEE-4A8B-835C-551C41F3A745}"/>
                </a:ext>
              </a:extLst>
            </p:cNvPr>
            <p:cNvGrpSpPr/>
            <p:nvPr/>
          </p:nvGrpSpPr>
          <p:grpSpPr>
            <a:xfrm>
              <a:off x="9277366" y="3054475"/>
              <a:ext cx="797504" cy="755525"/>
              <a:chOff x="9266992" y="3054475"/>
              <a:chExt cx="797504" cy="755525"/>
            </a:xfrm>
          </p:grpSpPr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F1AA8E55-0CCB-410C-A964-F8718E710219}"/>
                  </a:ext>
                </a:extLst>
              </p:cNvPr>
              <p:cNvSpPr/>
              <p:nvPr/>
            </p:nvSpPr>
            <p:spPr>
              <a:xfrm>
                <a:off x="9266992" y="3054475"/>
                <a:ext cx="393192" cy="374525"/>
              </a:xfrm>
              <a:prstGeom prst="round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6DE25E0C-7258-4A39-89D0-64F930818670}"/>
                  </a:ext>
                </a:extLst>
              </p:cNvPr>
              <p:cNvSpPr/>
              <p:nvPr/>
            </p:nvSpPr>
            <p:spPr>
              <a:xfrm>
                <a:off x="9266992" y="3435475"/>
                <a:ext cx="393192" cy="374525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B32477A9-1281-423A-8C01-45FD4A0F5743}"/>
                  </a:ext>
                </a:extLst>
              </p:cNvPr>
              <p:cNvSpPr/>
              <p:nvPr/>
            </p:nvSpPr>
            <p:spPr>
              <a:xfrm>
                <a:off x="9671304" y="3435475"/>
                <a:ext cx="393192" cy="374525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437BE27-3F94-4AD4-BA96-912FF7DD5447}"/>
                  </a:ext>
                </a:extLst>
              </p:cNvPr>
              <p:cNvSpPr/>
              <p:nvPr/>
            </p:nvSpPr>
            <p:spPr>
              <a:xfrm>
                <a:off x="9671304" y="3054475"/>
                <a:ext cx="393192" cy="374525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08F84A1-D578-4D8B-8CEB-6C8DB636B272}"/>
                </a:ext>
              </a:extLst>
            </p:cNvPr>
            <p:cNvGrpSpPr/>
            <p:nvPr/>
          </p:nvGrpSpPr>
          <p:grpSpPr>
            <a:xfrm>
              <a:off x="8264200" y="4835989"/>
              <a:ext cx="797504" cy="755525"/>
              <a:chOff x="8264200" y="4835989"/>
              <a:chExt cx="797504" cy="755525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3123D568-BB54-4E3F-94BD-EEDAB11B3461}"/>
                  </a:ext>
                </a:extLst>
              </p:cNvPr>
              <p:cNvSpPr/>
              <p:nvPr/>
            </p:nvSpPr>
            <p:spPr>
              <a:xfrm>
                <a:off x="8264200" y="4835989"/>
                <a:ext cx="393192" cy="374525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7EA36A5-0A5F-4F2F-8324-11890E726CBD}"/>
                  </a:ext>
                </a:extLst>
              </p:cNvPr>
              <p:cNvSpPr/>
              <p:nvPr/>
            </p:nvSpPr>
            <p:spPr>
              <a:xfrm>
                <a:off x="8264200" y="5216989"/>
                <a:ext cx="393192" cy="374525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CFCFBB9A-993A-4B22-84A7-AB653B83EA63}"/>
                  </a:ext>
                </a:extLst>
              </p:cNvPr>
              <p:cNvSpPr/>
              <p:nvPr/>
            </p:nvSpPr>
            <p:spPr>
              <a:xfrm>
                <a:off x="8668512" y="5216989"/>
                <a:ext cx="393192" cy="374525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114B396A-6E01-4844-99CE-241FCDD38B07}"/>
                  </a:ext>
                </a:extLst>
              </p:cNvPr>
              <p:cNvSpPr/>
              <p:nvPr/>
            </p:nvSpPr>
            <p:spPr>
              <a:xfrm>
                <a:off x="8668512" y="4835989"/>
                <a:ext cx="393192" cy="37452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30866488-BDAB-49D9-9B8B-91356079E1FE}"/>
                </a:ext>
              </a:extLst>
            </p:cNvPr>
            <p:cNvGrpSpPr/>
            <p:nvPr/>
          </p:nvGrpSpPr>
          <p:grpSpPr>
            <a:xfrm>
              <a:off x="9277366" y="4835989"/>
              <a:ext cx="797504" cy="755525"/>
              <a:chOff x="9277366" y="4825352"/>
              <a:chExt cx="797504" cy="755525"/>
            </a:xfrm>
          </p:grpSpPr>
          <p:sp>
            <p:nvSpPr>
              <p:cNvPr id="22" name="사각형: 둥근 모서리 21">
                <a:extLst>
                  <a:ext uri="{FF2B5EF4-FFF2-40B4-BE49-F238E27FC236}">
                    <a16:creationId xmlns:a16="http://schemas.microsoft.com/office/drawing/2014/main" id="{14F97CAE-8109-48DE-9E6A-BF66898E096F}"/>
                  </a:ext>
                </a:extLst>
              </p:cNvPr>
              <p:cNvSpPr/>
              <p:nvPr/>
            </p:nvSpPr>
            <p:spPr>
              <a:xfrm>
                <a:off x="9277366" y="4825352"/>
                <a:ext cx="393192" cy="374525"/>
              </a:xfrm>
              <a:prstGeom prst="round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2E65FBCB-3914-4894-B686-3CB98FB983B4}"/>
                  </a:ext>
                </a:extLst>
              </p:cNvPr>
              <p:cNvSpPr/>
              <p:nvPr/>
            </p:nvSpPr>
            <p:spPr>
              <a:xfrm>
                <a:off x="9277366" y="5206352"/>
                <a:ext cx="393192" cy="374525"/>
              </a:xfrm>
              <a:prstGeom prst="roundRect">
                <a:avLst/>
              </a:prstGeom>
              <a:solidFill>
                <a:srgbClr val="CC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4" name="사각형: 둥근 모서리 23">
                <a:extLst>
                  <a:ext uri="{FF2B5EF4-FFF2-40B4-BE49-F238E27FC236}">
                    <a16:creationId xmlns:a16="http://schemas.microsoft.com/office/drawing/2014/main" id="{DB963584-8122-4234-A509-73CC86AE0519}"/>
                  </a:ext>
                </a:extLst>
              </p:cNvPr>
              <p:cNvSpPr/>
              <p:nvPr/>
            </p:nvSpPr>
            <p:spPr>
              <a:xfrm>
                <a:off x="9681678" y="5206352"/>
                <a:ext cx="393192" cy="374525"/>
              </a:xfrm>
              <a:prstGeom prst="roundRect">
                <a:avLst/>
              </a:prstGeom>
              <a:solidFill>
                <a:srgbClr val="A500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7E3F9F83-D073-4BA3-B5D2-705DEF478828}"/>
                  </a:ext>
                </a:extLst>
              </p:cNvPr>
              <p:cNvSpPr/>
              <p:nvPr/>
            </p:nvSpPr>
            <p:spPr>
              <a:xfrm>
                <a:off x="9681678" y="4825352"/>
                <a:ext cx="393192" cy="374525"/>
              </a:xfrm>
              <a:prstGeom prst="roundRect">
                <a:avLst/>
              </a:prstGeom>
              <a:solidFill>
                <a:srgbClr val="FF7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1828274-0527-4730-8A03-A2666FC013B3}"/>
              </a:ext>
            </a:extLst>
          </p:cNvPr>
          <p:cNvSpPr/>
          <p:nvPr/>
        </p:nvSpPr>
        <p:spPr>
          <a:xfrm>
            <a:off x="692337" y="5170185"/>
            <a:ext cx="2182494" cy="432847"/>
          </a:xfrm>
          <a:prstGeom prst="rect">
            <a:avLst/>
          </a:prstGeom>
          <a:solidFill>
            <a:srgbClr val="92D050"/>
          </a:solidFill>
          <a:ln w="635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 latinLnBrk="0" hangingPunct="0"/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  <a:sym typeface="맑은 고딕"/>
              </a:rPr>
              <a:t>한국어 단어의미벡터</a:t>
            </a:r>
            <a:endParaRPr lang="en-US" altLang="ko-KR" sz="1200">
              <a:solidFill>
                <a:srgbClr val="000000"/>
              </a:solidFill>
              <a:latin typeface="+mn-ea"/>
              <a:ea typeface="+mn-ea"/>
              <a:sym typeface="맑은 고딕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40B429A8-1079-4E2E-8296-1F07AC7CF6F9}"/>
              </a:ext>
            </a:extLst>
          </p:cNvPr>
          <p:cNvSpPr/>
          <p:nvPr/>
        </p:nvSpPr>
        <p:spPr>
          <a:xfrm>
            <a:off x="3154912" y="5170184"/>
            <a:ext cx="2182494" cy="432847"/>
          </a:xfrm>
          <a:prstGeom prst="rect">
            <a:avLst/>
          </a:prstGeom>
          <a:solidFill>
            <a:srgbClr val="92D050"/>
          </a:solidFill>
          <a:ln w="6350" cap="flat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algn="ctr" latinLnBrk="0" hangingPunct="0"/>
            <a:r>
              <a:rPr lang="ko-KR" altLang="en-US" sz="1200">
                <a:solidFill>
                  <a:srgbClr val="000000"/>
                </a:solidFill>
                <a:latin typeface="+mn-ea"/>
                <a:ea typeface="+mn-ea"/>
                <a:sym typeface="맑은 고딕"/>
              </a:rPr>
              <a:t>대화 흐름 조작 라이브러리</a:t>
            </a:r>
            <a:endParaRPr lang="en-US" altLang="ko-KR" sz="1200">
              <a:solidFill>
                <a:srgbClr val="000000"/>
              </a:solidFill>
              <a:latin typeface="+mn-ea"/>
              <a:ea typeface="+mn-ea"/>
              <a:sym typeface="맑은 고딕"/>
            </a:endParaRP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65E3565-0B48-4CE9-BAE9-ABCF06970B58}"/>
              </a:ext>
            </a:extLst>
          </p:cNvPr>
          <p:cNvCxnSpPr>
            <a:cxnSpLocks/>
            <a:stCxn id="5" idx="1"/>
            <a:endCxn id="14" idx="3"/>
          </p:cNvCxnSpPr>
          <p:nvPr/>
        </p:nvCxnSpPr>
        <p:spPr>
          <a:xfrm rot="10800000" flipV="1">
            <a:off x="5337407" y="2070274"/>
            <a:ext cx="748290" cy="2347142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>
                <a:lumMod val="50000"/>
              </a:schemeClr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C45A950-683D-4796-9AD2-641EB9921FBB}"/>
              </a:ext>
            </a:extLst>
          </p:cNvPr>
          <p:cNvGrpSpPr/>
          <p:nvPr/>
        </p:nvGrpSpPr>
        <p:grpSpPr>
          <a:xfrm>
            <a:off x="6105128" y="3861048"/>
            <a:ext cx="3151698" cy="2160239"/>
            <a:chOff x="6127832" y="3769052"/>
            <a:chExt cx="3151698" cy="1592033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18DC0CB-38C0-45FD-A041-5F21912E0F96}"/>
                </a:ext>
              </a:extLst>
            </p:cNvPr>
            <p:cNvSpPr/>
            <p:nvPr/>
          </p:nvSpPr>
          <p:spPr>
            <a:xfrm>
              <a:off x="6127832" y="3769052"/>
              <a:ext cx="3145649" cy="53067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 cap="flat">
              <a:solidFill>
                <a:srgbClr val="00B05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algn="ctr" latinLnBrk="0" hangingPunct="0"/>
              <a:r>
                <a:rPr lang="ko-KR" altLang="en-US" sz="1400" b="1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맹애리</a:t>
              </a:r>
              <a:r>
                <a:rPr lang="en-US" altLang="ko-KR" sz="1400" b="1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, </a:t>
              </a:r>
              <a:r>
                <a:rPr lang="ko-KR" altLang="en-US" sz="1400" b="1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맹문희</a:t>
              </a:r>
              <a:endParaRPr lang="en-US" altLang="ko-KR" sz="1400" b="1">
                <a:solidFill>
                  <a:srgbClr val="000000"/>
                </a:solidFill>
                <a:latin typeface="+mn-ea"/>
                <a:ea typeface="+mn-ea"/>
                <a:sym typeface="맑은 고딕"/>
              </a:endParaRPr>
            </a:p>
            <a:p>
              <a:pPr algn="ctr" latinLnBrk="0" hangingPunct="0"/>
              <a:endParaRPr lang="en-US" altLang="ko-KR" sz="1200">
                <a:solidFill>
                  <a:srgbClr val="000000"/>
                </a:solidFill>
                <a:latin typeface="+mn-ea"/>
                <a:ea typeface="+mn-ea"/>
                <a:sym typeface="맑은 고딕"/>
              </a:endParaRPr>
            </a:p>
            <a:p>
              <a:pPr algn="ctr" latinLnBrk="0" hangingPunct="0"/>
              <a:r>
                <a:rPr lang="ko-KR" altLang="en-US" sz="1200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시나리오 운영</a:t>
              </a:r>
              <a:endParaRPr lang="en-US" altLang="ko-KR" sz="1200">
                <a:solidFill>
                  <a:srgbClr val="000000"/>
                </a:solidFill>
                <a:latin typeface="+mn-ea"/>
                <a:ea typeface="+mn-ea"/>
                <a:sym typeface="맑은 고딕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AAF9D07-8763-4DA1-BD6B-0D1EEB2FE891}"/>
                </a:ext>
              </a:extLst>
            </p:cNvPr>
            <p:cNvSpPr/>
            <p:nvPr/>
          </p:nvSpPr>
          <p:spPr>
            <a:xfrm>
              <a:off x="6133880" y="4352797"/>
              <a:ext cx="3145650" cy="1008288"/>
            </a:xfrm>
            <a:prstGeom prst="rect">
              <a:avLst/>
            </a:prstGeom>
            <a:solidFill>
              <a:srgbClr val="C4FAF4"/>
            </a:solidFill>
            <a:ln w="6350" cap="flat">
              <a:solidFill>
                <a:srgbClr val="00B050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noAutofit/>
            </a:bodyPr>
            <a:lstStyle/>
            <a:p>
              <a:pPr marL="896938" indent="-717550" latinLnBrk="0" hangingPunct="0">
                <a:lnSpc>
                  <a:spcPct val="150000"/>
                </a:lnSpc>
              </a:pPr>
              <a:r>
                <a:rPr lang="ko-KR" altLang="en-US" sz="1400" b="1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맹작가 </a:t>
              </a:r>
              <a:r>
                <a:rPr lang="en-US" altLang="ko-KR" sz="1400" b="1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: </a:t>
              </a:r>
              <a:r>
                <a:rPr lang="ko-KR" altLang="en-US" sz="1200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콘텐츠 제작</a:t>
              </a:r>
              <a:endParaRPr lang="en-US" altLang="ko-KR" sz="1200">
                <a:solidFill>
                  <a:srgbClr val="000000"/>
                </a:solidFill>
                <a:latin typeface="+mn-ea"/>
                <a:ea typeface="+mn-ea"/>
                <a:sym typeface="맑은 고딕"/>
              </a:endParaRPr>
            </a:p>
            <a:p>
              <a:pPr marL="896938" indent="-717550" latinLnBrk="0" hangingPunct="0">
                <a:lnSpc>
                  <a:spcPct val="150000"/>
                </a:lnSpc>
              </a:pPr>
              <a:r>
                <a:rPr lang="ko-KR" altLang="en-US" sz="1400" b="1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맹뉴얼 </a:t>
              </a:r>
              <a:r>
                <a:rPr lang="en-US" altLang="ko-KR" sz="1400" b="1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: </a:t>
              </a:r>
              <a:r>
                <a:rPr lang="ko-KR" altLang="en-US" sz="1200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대화 운영</a:t>
              </a:r>
            </a:p>
            <a:p>
              <a:pPr marL="896938" indent="-717550" latinLnBrk="0" hangingPunct="0">
                <a:lnSpc>
                  <a:spcPct val="150000"/>
                </a:lnSpc>
              </a:pPr>
              <a:r>
                <a:rPr lang="ko-KR" altLang="en-US" sz="1400" b="1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맹소식 </a:t>
              </a:r>
              <a:r>
                <a:rPr lang="en-US" altLang="ko-KR" sz="1400" b="1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: </a:t>
              </a:r>
              <a:r>
                <a:rPr lang="ko-KR" altLang="en-US" sz="1200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유사 예문 매칭</a:t>
              </a:r>
              <a:r>
                <a:rPr lang="en-US" altLang="ko-KR" sz="1200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 + </a:t>
              </a:r>
              <a:r>
                <a:rPr lang="ko-KR" altLang="en-US" sz="1200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다차원 의도 적용 </a:t>
              </a:r>
              <a:r>
                <a:rPr lang="en-US" altLang="ko-KR" sz="1200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+ </a:t>
              </a:r>
              <a:r>
                <a:rPr lang="ko-KR" altLang="en-US" sz="1200">
                  <a:solidFill>
                    <a:srgbClr val="000000"/>
                  </a:solidFill>
                  <a:latin typeface="+mn-ea"/>
                  <a:ea typeface="+mn-ea"/>
                  <a:sym typeface="맑은 고딕"/>
                </a:rPr>
                <a:t>질의 응답 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13296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AA9F090-9B3A-4D09-98C9-5AC28A940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2000"/>
              <a:t>분석 가능한 모든 형태소를 단어로 추출 </a:t>
            </a:r>
            <a:endParaRPr lang="en-US" altLang="ko-KR" sz="200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2000"/>
              <a:t>대화체 술어 부분의 사전과 분석 규칙 보강</a:t>
            </a:r>
            <a:endParaRPr lang="en-US" altLang="ko-KR" sz="200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2000"/>
              <a:t>입력문장에서 단위 명사</a:t>
            </a:r>
            <a:r>
              <a:rPr lang="en-US" altLang="ko-KR" sz="2000"/>
              <a:t>, </a:t>
            </a:r>
            <a:r>
              <a:rPr lang="ko-KR" altLang="en-US" sz="2000"/>
              <a:t>복합명사</a:t>
            </a:r>
            <a:r>
              <a:rPr lang="en-US" altLang="ko-KR" sz="2000"/>
              <a:t>, </a:t>
            </a:r>
            <a:r>
              <a:rPr lang="ko-KR" altLang="en-US" sz="2000"/>
              <a:t>명칭어</a:t>
            </a:r>
            <a:r>
              <a:rPr lang="en-US" altLang="ko-KR" sz="2000"/>
              <a:t>, </a:t>
            </a:r>
            <a:r>
              <a:rPr lang="ko-KR" altLang="en-US" sz="2000"/>
              <a:t>분류명 등 추출</a:t>
            </a:r>
            <a:endParaRPr lang="en-US" altLang="ko-KR" sz="200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2000"/>
              <a:t>동작성 명사 </a:t>
            </a:r>
            <a:r>
              <a:rPr lang="en-US" altLang="ko-KR" sz="2000"/>
              <a:t>+ </a:t>
            </a:r>
            <a:r>
              <a:rPr lang="ko-KR" altLang="en-US" sz="2000"/>
              <a:t>하다가 붙었거나 떨어져도 하나로 묶어서 원형화</a:t>
            </a:r>
            <a:endParaRPr lang="en-US" altLang="ko-KR" sz="2000"/>
          </a:p>
          <a:p>
            <a:pPr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ko-KR" altLang="en-US" sz="2000"/>
              <a:t>규칙을 대신할 수 있도록</a:t>
            </a:r>
            <a:r>
              <a:rPr lang="en-US" altLang="ko-KR" sz="2000"/>
              <a:t>, </a:t>
            </a:r>
            <a:r>
              <a:rPr lang="ko-KR" altLang="en-US" sz="2000"/>
              <a:t>유사 예문을 의미 비교하여 단어 형태로 삽입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2988B8-ED3C-4618-A628-A0CDBB8C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ChatScript + </a:t>
            </a:r>
            <a:r>
              <a:rPr lang="ko-KR" altLang="en-US"/>
              <a:t>한국어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230814-D96D-4E34-9262-F43545685901}"/>
              </a:ext>
            </a:extLst>
          </p:cNvPr>
          <p:cNvSpPr/>
          <p:nvPr/>
        </p:nvSpPr>
        <p:spPr>
          <a:xfrm>
            <a:off x="362629" y="3748079"/>
            <a:ext cx="9136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+mn-ea"/>
                <a:ea typeface="+mn-ea"/>
              </a:rPr>
              <a:t>input : </a:t>
            </a:r>
            <a:r>
              <a:rPr lang="ko-KR" altLang="en-US" sz="1200" b="1">
                <a:latin typeface="+mn-ea"/>
                <a:ea typeface="+mn-ea"/>
              </a:rPr>
              <a:t>[인공지능 연구원에 대해서 알고 싶어]</a:t>
            </a:r>
          </a:p>
          <a:p>
            <a:r>
              <a:rPr lang="ko-KR" altLang="en-US" sz="1200">
                <a:latin typeface="+mn-ea"/>
                <a:ea typeface="+mn-ea"/>
              </a:rPr>
              <a:t>[~noun, 1:2]    [~verb, </a:t>
            </a:r>
            <a:r>
              <a:rPr lang="en-US" altLang="ko-KR" sz="1200">
                <a:latin typeface="+mn-ea"/>
                <a:ea typeface="+mn-ea"/>
              </a:rPr>
              <a:t>4</a:t>
            </a:r>
            <a:r>
              <a:rPr lang="ko-KR" altLang="en-US" sz="1200">
                <a:latin typeface="+mn-ea"/>
                <a:ea typeface="+mn-ea"/>
              </a:rPr>
              <a:t>:</a:t>
            </a:r>
            <a:r>
              <a:rPr lang="en-US" altLang="ko-KR" sz="1200">
                <a:latin typeface="+mn-ea"/>
                <a:ea typeface="+mn-ea"/>
              </a:rPr>
              <a:t>4</a:t>
            </a:r>
            <a:r>
              <a:rPr lang="ko-KR" altLang="en-US" sz="1200">
                <a:latin typeface="+mn-ea"/>
                <a:ea typeface="+mn-ea"/>
              </a:rPr>
              <a:t>]    [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인공지능</a:t>
            </a:r>
            <a:r>
              <a:rPr lang="ko-KR" altLang="en-US" sz="1200">
                <a:latin typeface="+mn-ea"/>
                <a:ea typeface="+mn-ea"/>
              </a:rPr>
              <a:t>, 1:1] [연구원에, 2:2] [대해서, 3:3]   [알고, 4:4]  [싶어, 5:5]      [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인공</a:t>
            </a:r>
            <a:r>
              <a:rPr lang="ko-KR" altLang="en-US" sz="1200">
                <a:latin typeface="+mn-ea"/>
                <a:ea typeface="+mn-ea"/>
              </a:rPr>
              <a:t>, 1:1]     [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지능</a:t>
            </a:r>
            <a:r>
              <a:rPr lang="ko-KR" altLang="en-US" sz="1200">
                <a:latin typeface="+mn-ea"/>
                <a:ea typeface="+mn-ea"/>
              </a:rPr>
              <a:t>, 1:1]     [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연구원</a:t>
            </a:r>
            <a:r>
              <a:rPr lang="ko-KR" altLang="en-US" sz="1200">
                <a:latin typeface="+mn-ea"/>
                <a:ea typeface="+mn-ea"/>
              </a:rPr>
              <a:t>, 2:2]   [대하다, 3:3]   [알다, 4:4]     [싶다, 5:5]     [~원함, 5:5] [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인공지능연구원</a:t>
            </a:r>
            <a:r>
              <a:rPr lang="ko-KR" altLang="en-US" sz="1200">
                <a:latin typeface="+mn-ea"/>
                <a:ea typeface="+mn-ea"/>
              </a:rPr>
              <a:t>, 1:2] </a:t>
            </a:r>
            <a:r>
              <a:rPr lang="ko-KR" altLang="en-US" sz="1200">
                <a:latin typeface="+mn-ea"/>
              </a:rPr>
              <a:t>[</a:t>
            </a:r>
            <a:r>
              <a:rPr lang="ko-KR" altLang="en-US" sz="1200" b="1">
                <a:solidFill>
                  <a:srgbClr val="FF0000"/>
                </a:solidFill>
                <a:latin typeface="+mn-ea"/>
              </a:rPr>
              <a:t>~pos</a:t>
            </a:r>
            <a:r>
              <a:rPr lang="ko-KR" altLang="en-US" sz="1200">
                <a:latin typeface="+mn-ea"/>
              </a:rPr>
              <a:t>, 1:2]</a:t>
            </a:r>
            <a:r>
              <a:rPr lang="ko-KR" altLang="en-US" sz="1200">
                <a:latin typeface="+mn-ea"/>
                <a:ea typeface="+mn-ea"/>
              </a:rPr>
              <a:t> [</a:t>
            </a: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~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기관명</a:t>
            </a:r>
            <a:r>
              <a:rPr lang="ko-KR" altLang="en-US" sz="1200">
                <a:latin typeface="+mn-ea"/>
                <a:ea typeface="+mn-ea"/>
              </a:rPr>
              <a:t>, 1:2] [</a:t>
            </a:r>
            <a:r>
              <a:rPr lang="en-US" altLang="ko-KR" sz="1200" b="1">
                <a:solidFill>
                  <a:srgbClr val="FF0000"/>
                </a:solidFill>
                <a:latin typeface="+mn-ea"/>
                <a:ea typeface="+mn-ea"/>
              </a:rPr>
              <a:t>~AIRI</a:t>
            </a:r>
            <a:r>
              <a:rPr lang="ko-KR" altLang="en-US" sz="1200">
                <a:latin typeface="+mn-ea"/>
                <a:ea typeface="+mn-ea"/>
              </a:rPr>
              <a:t>, 1:2]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44122E9-F4BF-44BE-A63D-C04C551C593A}"/>
              </a:ext>
            </a:extLst>
          </p:cNvPr>
          <p:cNvSpPr/>
          <p:nvPr/>
        </p:nvSpPr>
        <p:spPr>
          <a:xfrm>
            <a:off x="362629" y="5446965"/>
            <a:ext cx="9136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+mn-ea"/>
                <a:ea typeface="+mn-ea"/>
              </a:rPr>
              <a:t>input : </a:t>
            </a:r>
            <a:r>
              <a:rPr lang="ko-KR" altLang="en-US" sz="1200" b="1">
                <a:latin typeface="+mn-ea"/>
                <a:ea typeface="+mn-ea"/>
              </a:rPr>
              <a:t>[근거에 대해서 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설명 해줘</a:t>
            </a:r>
            <a:r>
              <a:rPr lang="ko-KR" altLang="en-US" sz="1200" b="1">
                <a:latin typeface="+mn-ea"/>
                <a:ea typeface="+mn-ea"/>
              </a:rPr>
              <a:t>]</a:t>
            </a:r>
          </a:p>
          <a:p>
            <a:r>
              <a:rPr lang="ko-KR" altLang="en-US" sz="1200">
                <a:latin typeface="+mn-ea"/>
                <a:ea typeface="+mn-ea"/>
              </a:rPr>
              <a:t>[~noun, 1:1]    [~verb, </a:t>
            </a:r>
            <a:r>
              <a:rPr lang="en-US" altLang="ko-KR" sz="1200">
                <a:latin typeface="+mn-ea"/>
                <a:ea typeface="+mn-ea"/>
              </a:rPr>
              <a:t>3</a:t>
            </a:r>
            <a:r>
              <a:rPr lang="ko-KR" altLang="en-US" sz="1200">
                <a:latin typeface="+mn-ea"/>
                <a:ea typeface="+mn-ea"/>
              </a:rPr>
              <a:t>:</a:t>
            </a:r>
            <a:r>
              <a:rPr lang="en-US" altLang="ko-KR" sz="1200">
                <a:latin typeface="+mn-ea"/>
                <a:ea typeface="+mn-ea"/>
              </a:rPr>
              <a:t>4</a:t>
            </a:r>
            <a:r>
              <a:rPr lang="ko-KR" altLang="en-US" sz="1200">
                <a:latin typeface="+mn-ea"/>
                <a:ea typeface="+mn-ea"/>
              </a:rPr>
              <a:t>]    [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NEWS:1P7S2</a:t>
            </a:r>
            <a:r>
              <a:rPr lang="ko-KR" altLang="en-US" sz="1200" b="1">
                <a:latin typeface="+mn-ea"/>
                <a:ea typeface="+mn-ea"/>
              </a:rPr>
              <a:t>, </a:t>
            </a:r>
            <a:r>
              <a:rPr lang="en-US" altLang="ko-KR" sz="1200" b="1">
                <a:latin typeface="+mn-ea"/>
                <a:ea typeface="+mn-ea"/>
              </a:rPr>
              <a:t>5</a:t>
            </a:r>
            <a:r>
              <a:rPr lang="ko-KR" altLang="en-US" sz="1200" b="1">
                <a:latin typeface="+mn-ea"/>
                <a:ea typeface="+mn-ea"/>
              </a:rPr>
              <a:t>:</a:t>
            </a:r>
            <a:r>
              <a:rPr lang="en-US" altLang="ko-KR" sz="1200" b="1">
                <a:latin typeface="+mn-ea"/>
                <a:ea typeface="+mn-ea"/>
              </a:rPr>
              <a:t>5</a:t>
            </a:r>
            <a:r>
              <a:rPr lang="ko-KR" altLang="en-US" sz="1200">
                <a:latin typeface="+mn-ea"/>
                <a:ea typeface="+mn-ea"/>
              </a:rPr>
              <a:t>]       [근거에, 1:1]   [대해서, 2:2]   [설명, 3:3]   [해줘, 4:4]     [근거, 1:1]     [대하다, 2:2]   [하다, 4:4]     [주다, 4:4]     [~해줘, 4:4]    [~명령, 4:4]    [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설명하다</a:t>
            </a:r>
            <a:r>
              <a:rPr lang="ko-KR" altLang="en-US" sz="1200">
                <a:latin typeface="+mn-ea"/>
                <a:ea typeface="+mn-ea"/>
              </a:rPr>
              <a:t>, 3:4]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C00F025-0720-477E-A2A0-CF698C5D709A}"/>
              </a:ext>
            </a:extLst>
          </p:cNvPr>
          <p:cNvSpPr/>
          <p:nvPr/>
        </p:nvSpPr>
        <p:spPr>
          <a:xfrm>
            <a:off x="362629" y="4597522"/>
            <a:ext cx="9153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>
                <a:latin typeface="+mn-ea"/>
                <a:ea typeface="+mn-ea"/>
              </a:rPr>
              <a:t>input</a:t>
            </a:r>
            <a:r>
              <a:rPr lang="ko-KR" altLang="en-US" sz="1200" b="1">
                <a:latin typeface="+mn-ea"/>
                <a:ea typeface="+mn-ea"/>
              </a:rPr>
              <a:t> </a:t>
            </a:r>
            <a:r>
              <a:rPr lang="en-US" altLang="ko-KR" sz="1200" b="1">
                <a:latin typeface="+mn-ea"/>
                <a:ea typeface="+mn-ea"/>
              </a:rPr>
              <a:t>: </a:t>
            </a:r>
            <a:r>
              <a:rPr lang="ko-KR" altLang="en-US" sz="1200" b="1">
                <a:latin typeface="+mn-ea"/>
                <a:ea typeface="+mn-ea"/>
              </a:rPr>
              <a:t>[원인을 알수 있게 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설명해줘</a:t>
            </a:r>
            <a:r>
              <a:rPr lang="ko-KR" altLang="en-US" sz="1200" b="1">
                <a:latin typeface="+mn-ea"/>
                <a:ea typeface="+mn-ea"/>
              </a:rPr>
              <a:t>]</a:t>
            </a:r>
          </a:p>
          <a:p>
            <a:r>
              <a:rPr lang="ko-KR" altLang="en-US" sz="1200">
                <a:latin typeface="+mn-ea"/>
                <a:ea typeface="+mn-ea"/>
              </a:rPr>
              <a:t>[~adjective, 3:3] </a:t>
            </a:r>
            <a:r>
              <a:rPr lang="en-US" altLang="ko-KR" sz="1200">
                <a:latin typeface="+mn-ea"/>
                <a:ea typeface="+mn-ea"/>
              </a:rPr>
              <a:t>	</a:t>
            </a:r>
            <a:r>
              <a:rPr lang="ko-KR" altLang="en-US" sz="1200">
                <a:latin typeface="+mn-ea"/>
                <a:ea typeface="+mn-ea"/>
              </a:rPr>
              <a:t>[~noun, 1:1]    [~verb, 2:2]    [~verb, </a:t>
            </a:r>
            <a:r>
              <a:rPr lang="en-US" altLang="ko-KR" sz="1200">
                <a:latin typeface="+mn-ea"/>
                <a:ea typeface="+mn-ea"/>
              </a:rPr>
              <a:t>4</a:t>
            </a:r>
            <a:r>
              <a:rPr lang="ko-KR" altLang="en-US" sz="1200">
                <a:latin typeface="+mn-ea"/>
                <a:ea typeface="+mn-ea"/>
              </a:rPr>
              <a:t>:</a:t>
            </a:r>
            <a:r>
              <a:rPr lang="en-US" altLang="ko-KR" sz="1200">
                <a:latin typeface="+mn-ea"/>
                <a:ea typeface="+mn-ea"/>
              </a:rPr>
              <a:t>4</a:t>
            </a:r>
            <a:r>
              <a:rPr lang="ko-KR" altLang="en-US" sz="1200">
                <a:latin typeface="+mn-ea"/>
                <a:ea typeface="+mn-ea"/>
              </a:rPr>
              <a:t>]  [원인을, 1:1]   [알수, 2:2]   [있게, 3:3]     [설명해줘, 4:4] [원인, 1:1]     [알다, 2:2]     [수, 2:2]       [있다, 3:3]     [설명, 4:4]     [주다, 4:4]   [~해줘, 4:4]    [~명령, 4:4]    [</a:t>
            </a:r>
            <a:r>
              <a:rPr lang="ko-KR" altLang="en-US" sz="1200" b="1">
                <a:solidFill>
                  <a:srgbClr val="FF0000"/>
                </a:solidFill>
                <a:latin typeface="+mn-ea"/>
                <a:ea typeface="+mn-ea"/>
              </a:rPr>
              <a:t>설명하다</a:t>
            </a:r>
            <a:r>
              <a:rPr lang="ko-KR" altLang="en-US" sz="1200">
                <a:latin typeface="+mn-ea"/>
                <a:ea typeface="+mn-ea"/>
              </a:rPr>
              <a:t>, 4:4]</a:t>
            </a:r>
          </a:p>
        </p:txBody>
      </p:sp>
    </p:spTree>
    <p:extLst>
      <p:ext uri="{BB962C8B-B14F-4D97-AF65-F5344CB8AC3E}">
        <p14:creationId xmlns:p14="http://schemas.microsoft.com/office/powerpoint/2010/main" val="32571625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CBA76-2807-4C84-8179-21EAB54C8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Topic</a:t>
            </a:r>
            <a:r>
              <a:rPr lang="ko-KR" altLang="en-US"/>
              <a:t>당 예문을 설정하고 입력문장과 의미 유사도 검토</a:t>
            </a:r>
            <a:endParaRPr lang="en-US" altLang="ko-KR"/>
          </a:p>
          <a:p>
            <a:pPr lvl="1"/>
            <a:r>
              <a:rPr lang="ko-KR" altLang="en-US"/>
              <a:t>문장 매칭 </a:t>
            </a:r>
            <a:r>
              <a:rPr lang="en-US" altLang="ko-KR"/>
              <a:t>: </a:t>
            </a:r>
            <a:r>
              <a:rPr lang="ko-KR" altLang="en-US"/>
              <a:t>미리 준비된 예상 질문과 사용자의 실제 질문 간의 유사도를 비교</a:t>
            </a:r>
            <a:endParaRPr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840408-F60F-473F-8AA4-F01C38E4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예문 탐색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73ABEF-3287-4349-B1C4-EF512A851933}"/>
              </a:ext>
            </a:extLst>
          </p:cNvPr>
          <p:cNvSpPr/>
          <p:nvPr/>
        </p:nvSpPr>
        <p:spPr>
          <a:xfrm>
            <a:off x="488504" y="3068960"/>
            <a:ext cx="9027498" cy="2946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800">
                <a:latin typeface="+mn-ea"/>
                <a:ea typeface="+mn-ea"/>
              </a:rPr>
              <a:t> </a:t>
            </a:r>
            <a:r>
              <a:rPr lang="en-US" altLang="ko-KR" sz="800">
                <a:latin typeface="+mn-ea"/>
                <a:ea typeface="+mn-ea"/>
              </a:rPr>
              <a:t>       </a:t>
            </a:r>
            <a:r>
              <a:rPr lang="ko-KR" altLang="en-US" sz="800">
                <a:latin typeface="+mn-ea"/>
                <a:ea typeface="+mn-ea"/>
              </a:rPr>
              <a:t>0.197:: 315) [0.500]    ~news_22        NEWS:22P1S1     무슨일이야?      { 무슨 일 ~이야        ? }</a:t>
            </a:r>
          </a:p>
          <a:p>
            <a:pPr>
              <a:lnSpc>
                <a:spcPct val="200000"/>
              </a:lnSpc>
            </a:pPr>
            <a:r>
              <a:rPr lang="ko-KR" altLang="en-US" sz="800">
                <a:latin typeface="+mn-ea"/>
                <a:ea typeface="+mn-ea"/>
              </a:rPr>
              <a:t>        0.453:: 316) [0.582]    ~news_22        NEWS:22P1S1     낸시랭이 누구야?         { 낸시랭 ~이   누구 ~야        ? }</a:t>
            </a:r>
          </a:p>
          <a:p>
            <a:pPr>
              <a:lnSpc>
                <a:spcPct val="200000"/>
              </a:lnSpc>
            </a:pPr>
            <a:r>
              <a:rPr lang="ko-KR" altLang="en-US" sz="800">
                <a:latin typeface="+mn-ea"/>
                <a:ea typeface="+mn-ea"/>
              </a:rPr>
              <a:t>        0.082:: 317) [0.700]    ~news_22        NEWS:22P1S1     지금 어떤 상황이야?      { 지금 어떤    상황 ~이야      ? }</a:t>
            </a:r>
          </a:p>
          <a:p>
            <a:pPr>
              <a:lnSpc>
                <a:spcPct val="200000"/>
              </a:lnSpc>
            </a:pPr>
            <a:r>
              <a:rPr lang="ko-KR" altLang="en-US" sz="800">
                <a:latin typeface="+mn-ea"/>
                <a:ea typeface="+mn-ea"/>
              </a:rPr>
              <a:t>        0.438:: 318) [0.582]    ~news_22        NEWS:22P2S1     낸시랭 인터뷰가 있나?    { 낸시랭       인터뷰 ~가      있다 ~나        ? }</a:t>
            </a:r>
          </a:p>
          <a:p>
            <a:pPr>
              <a:lnSpc>
                <a:spcPct val="200000"/>
              </a:lnSpc>
            </a:pPr>
            <a:r>
              <a:rPr lang="ko-KR" altLang="en-US" sz="800">
                <a:latin typeface="+mn-ea"/>
                <a:ea typeface="+mn-ea"/>
              </a:rPr>
              <a:t>        0.330:: 319) [0.672]    ~news_22        NEWS:22P3S1     어떻게 협박 했대?        { 어떻다 ~게   협박    하다 ~았대      ? }</a:t>
            </a:r>
          </a:p>
          <a:p>
            <a:pPr>
              <a:lnSpc>
                <a:spcPct val="200000"/>
              </a:lnSpc>
            </a:pPr>
            <a:r>
              <a:rPr lang="ko-KR" altLang="en-US" sz="800">
                <a:latin typeface="+mn-ea"/>
                <a:ea typeface="+mn-ea"/>
              </a:rPr>
              <a:t>        0.389:: 320) [0.700]    ~news_22        NEWS:22P4S1     낸시랭이 영상을 어떻게 확인 했대?        { 낸시랭 ~이   영상 ~을        어떻다 ~게      확인    하다 ~았대      ? }</a:t>
            </a:r>
          </a:p>
          <a:p>
            <a:pPr>
              <a:lnSpc>
                <a:spcPct val="200000"/>
              </a:lnSpc>
            </a:pPr>
            <a:r>
              <a:rPr lang="ko-KR" altLang="en-US" sz="800">
                <a:latin typeface="+mn-ea"/>
                <a:ea typeface="+mn-ea"/>
              </a:rPr>
              <a:t>        0.184:: 321) [0.500]    ~news_22        NEWS:22P5S1     복사본을 가지고 있었나?          { 복사본 ~을   가지 이다 ~고   있다 ~었나      ? }</a:t>
            </a:r>
          </a:p>
          <a:p>
            <a:pPr>
              <a:lnSpc>
                <a:spcPct val="200000"/>
              </a:lnSpc>
            </a:pPr>
            <a:r>
              <a:rPr lang="ko-KR" altLang="en-US" sz="1050" b="1">
                <a:latin typeface="+mn-ea"/>
                <a:ea typeface="+mn-ea"/>
              </a:rPr>
              <a:t>*OK*    0.72</a:t>
            </a:r>
            <a:r>
              <a:rPr lang="en-US" altLang="ko-KR" sz="1050" b="1">
                <a:latin typeface="+mn-ea"/>
                <a:ea typeface="+mn-ea"/>
              </a:rPr>
              <a:t>0</a:t>
            </a:r>
            <a:r>
              <a:rPr lang="ko-KR" altLang="en-US" sz="1050" b="1">
                <a:latin typeface="+mn-ea"/>
                <a:ea typeface="+mn-ea"/>
              </a:rPr>
              <a:t>:: 322) [0.6</a:t>
            </a:r>
            <a:r>
              <a:rPr lang="en-US" altLang="ko-KR" sz="1050" b="1">
                <a:latin typeface="+mn-ea"/>
                <a:ea typeface="+mn-ea"/>
              </a:rPr>
              <a:t>20</a:t>
            </a:r>
            <a:r>
              <a:rPr lang="ko-KR" altLang="en-US" sz="1050" b="1">
                <a:latin typeface="+mn-ea"/>
                <a:ea typeface="+mn-ea"/>
              </a:rPr>
              <a:t>]    </a:t>
            </a:r>
            <a:r>
              <a:rPr lang="ko-KR" altLang="en-US" sz="800" b="1">
                <a:latin typeface="+mn-ea"/>
                <a:ea typeface="+mn-ea"/>
              </a:rPr>
              <a:t>~news_22        NEWS:22P6S1    </a:t>
            </a:r>
            <a:r>
              <a:rPr lang="ko-KR" altLang="en-US" sz="1050" b="1">
                <a:latin typeface="+mn-ea"/>
                <a:ea typeface="+mn-ea"/>
              </a:rPr>
              <a:t> </a:t>
            </a:r>
            <a:r>
              <a:rPr lang="ko-KR" altLang="en-US" sz="1400" b="1">
                <a:latin typeface="+mn-ea"/>
                <a:ea typeface="+mn-ea"/>
              </a:rPr>
              <a:t>남편을 폭행했나?      </a:t>
            </a:r>
            <a:r>
              <a:rPr lang="ko-KR" altLang="en-US" sz="1050" b="1">
                <a:latin typeface="+mn-ea"/>
                <a:ea typeface="+mn-ea"/>
              </a:rPr>
              <a:t>{ 남편 ~을     폭행하다 ~았나      ? }</a:t>
            </a:r>
          </a:p>
          <a:p>
            <a:pPr>
              <a:lnSpc>
                <a:spcPct val="200000"/>
              </a:lnSpc>
            </a:pPr>
            <a:r>
              <a:rPr lang="ko-KR" altLang="en-US" sz="800">
                <a:latin typeface="+mn-ea"/>
                <a:ea typeface="+mn-ea"/>
              </a:rPr>
              <a:t>        0.120:: 323) [0.500]    ~news_22        NEWS:22P7S1     고소장 접수는 언제?      { 고소장       접수 ~는        언제    ? }</a:t>
            </a:r>
          </a:p>
          <a:p>
            <a:pPr>
              <a:lnSpc>
                <a:spcPct val="200000"/>
              </a:lnSpc>
            </a:pPr>
            <a:r>
              <a:rPr lang="ko-KR" altLang="en-US" sz="800">
                <a:latin typeface="+mn-ea"/>
                <a:ea typeface="+mn-ea"/>
              </a:rPr>
              <a:t>        0.</a:t>
            </a:r>
            <a:r>
              <a:rPr lang="en-US" altLang="ko-KR" sz="800">
                <a:latin typeface="+mn-ea"/>
                <a:ea typeface="+mn-ea"/>
              </a:rPr>
              <a:t>4</a:t>
            </a:r>
            <a:r>
              <a:rPr lang="ko-KR" altLang="en-US" sz="800">
                <a:latin typeface="+mn-ea"/>
                <a:ea typeface="+mn-ea"/>
              </a:rPr>
              <a:t>82:: 324) [0.700]    ~news_22        NEWS:22P8S1     남편은 지금 어떤 상황이야?       { 남편 ~은     지금    어떤    상황 ~이야      ? }</a:t>
            </a:r>
          </a:p>
          <a:p>
            <a:pPr>
              <a:lnSpc>
                <a:spcPct val="200000"/>
              </a:lnSpc>
            </a:pPr>
            <a:r>
              <a:rPr lang="ko-KR" altLang="en-US" sz="800">
                <a:latin typeface="+mn-ea"/>
                <a:ea typeface="+mn-ea"/>
              </a:rPr>
              <a:t>        0.479:: 325) [0.639]    ~news_22        NEWS:22P9S1     남편은 어떤 혐의가 있어?         { 남편 ~은     어떤    혐의 ~가        있다 ~어        ? 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C6B499-FC23-48F8-9D11-87A7B17F5A2B}"/>
              </a:ext>
            </a:extLst>
          </p:cNvPr>
          <p:cNvSpPr/>
          <p:nvPr/>
        </p:nvSpPr>
        <p:spPr>
          <a:xfrm>
            <a:off x="1208584" y="1933170"/>
            <a:ext cx="7992888" cy="11526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latin typeface="+mj-ea"/>
                <a:ea typeface="+mj-ea"/>
              </a:rPr>
              <a:t>Topic Name : [~user0024 ~news_22 ]      this_sentence(낸시랭이 남편도 폭행 했대)</a:t>
            </a:r>
            <a:endParaRPr lang="en-US" altLang="ko-KR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+mj-ea"/>
                <a:ea typeface="+mj-ea"/>
              </a:rPr>
              <a:t> --&gt; (낸시랭 ~이        남편 ~도        폭행    하다 ~았대) : </a:t>
            </a:r>
            <a:endParaRPr lang="en-US" altLang="ko-KR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j-ea"/>
                <a:ea typeface="+mj-ea"/>
              </a:rPr>
              <a:t>	</a:t>
            </a:r>
            <a:r>
              <a:rPr lang="ko-KR" altLang="en-US">
                <a:latin typeface="+mj-ea"/>
                <a:ea typeface="+mj-ea"/>
              </a:rPr>
              <a:t>vector =   { 0.04 -0.08 0.02 . . . }</a:t>
            </a:r>
          </a:p>
        </p:txBody>
      </p:sp>
    </p:spTree>
    <p:extLst>
      <p:ext uri="{BB962C8B-B14F-4D97-AF65-F5344CB8AC3E}">
        <p14:creationId xmlns:p14="http://schemas.microsoft.com/office/powerpoint/2010/main" val="326262968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DC4451-B12B-448D-9A63-286FC88F9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답문 찾기 </a:t>
            </a:r>
            <a:r>
              <a:rPr lang="en-US" altLang="ko-KR"/>
              <a:t>: </a:t>
            </a:r>
          </a:p>
          <a:p>
            <a:pPr lvl="1"/>
            <a:r>
              <a:rPr lang="ko-KR" altLang="en-US"/>
              <a:t>신문기사에서 사용자의 질문</a:t>
            </a:r>
            <a:r>
              <a:rPr lang="en-US" altLang="ko-KR"/>
              <a:t>(Q)</a:t>
            </a:r>
            <a:r>
              <a:rPr lang="ko-KR" altLang="en-US"/>
              <a:t>과 유사한 부분을 발견하기</a:t>
            </a:r>
            <a:endParaRPr lang="en-US" altLang="ko-KR"/>
          </a:p>
          <a:p>
            <a:pPr lvl="1"/>
            <a:r>
              <a:rPr lang="ko-KR" altLang="en-US"/>
              <a:t>사용자의 실제 질문을 변형</a:t>
            </a:r>
            <a:r>
              <a:rPr lang="en-US" altLang="ko-KR"/>
              <a:t>(Q’)</a:t>
            </a:r>
            <a:r>
              <a:rPr lang="ko-KR" altLang="en-US"/>
              <a:t>하여 본문의 문장</a:t>
            </a:r>
            <a:r>
              <a:rPr lang="en-US" altLang="ko-KR"/>
              <a:t>(A)</a:t>
            </a:r>
            <a:r>
              <a:rPr lang="ko-KR" altLang="en-US"/>
              <a:t> 일부의 유사도를 비교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단어의미</a:t>
            </a:r>
            <a:r>
              <a:rPr lang="en-US" altLang="ko-KR"/>
              <a:t> </a:t>
            </a:r>
            <a:r>
              <a:rPr lang="ko-KR" altLang="en-US"/>
              <a:t>벡터 </a:t>
            </a:r>
            <a:r>
              <a:rPr lang="en-US" altLang="ko-KR"/>
              <a:t>: </a:t>
            </a:r>
          </a:p>
          <a:p>
            <a:pPr lvl="1"/>
            <a:r>
              <a:rPr lang="ko-KR" altLang="en-US"/>
              <a:t>단어단위 코퍼스에서 학습한 </a:t>
            </a:r>
            <a:r>
              <a:rPr lang="en-US" altLang="ko-KR"/>
              <a:t>Fasttext </a:t>
            </a:r>
            <a:r>
              <a:rPr lang="ko-KR" altLang="en-US"/>
              <a:t>적용</a:t>
            </a:r>
            <a:endParaRPr lang="en-US" altLang="ko-KR"/>
          </a:p>
          <a:p>
            <a:pPr lvl="1"/>
            <a:r>
              <a:rPr lang="ko-KR" altLang="en-US"/>
              <a:t>단어단위 코퍼스 </a:t>
            </a:r>
            <a:r>
              <a:rPr lang="en-US" altLang="ko-KR"/>
              <a:t>:</a:t>
            </a:r>
            <a:r>
              <a:rPr lang="ko-KR" altLang="en-US"/>
              <a:t> 형태소 분석하여</a:t>
            </a:r>
            <a:r>
              <a:rPr lang="en-US" altLang="ko-KR"/>
              <a:t>, </a:t>
            </a:r>
            <a:r>
              <a:rPr lang="ko-KR" altLang="en-US"/>
              <a:t>기능어를 제거하고</a:t>
            </a:r>
            <a:r>
              <a:rPr lang="en-US" altLang="ko-KR"/>
              <a:t>, </a:t>
            </a:r>
            <a:r>
              <a:rPr lang="ko-KR" altLang="en-US"/>
              <a:t>기본형으로 가공된 코퍼스</a:t>
            </a:r>
            <a:endParaRPr lang="en-US" altLang="ko-KR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/>
              <a:t>Subsentence Matching :</a:t>
            </a:r>
          </a:p>
          <a:p>
            <a:pPr lvl="1"/>
            <a:r>
              <a:rPr lang="ko-KR" altLang="en-US"/>
              <a:t>신문기사의 각 문장에서 구단위로 의미 벡터 생성하여 최고 유사도 탐색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15A0CA-02AE-45C3-9D36-4BBAC7461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주어진 문단에서 답변 탐색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509496-BCCA-42F6-9A43-14684F76EC63}"/>
              </a:ext>
            </a:extLst>
          </p:cNvPr>
          <p:cNvSpPr/>
          <p:nvPr/>
        </p:nvSpPr>
        <p:spPr>
          <a:xfrm flipH="1">
            <a:off x="4313685" y="5313425"/>
            <a:ext cx="252028" cy="249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D5C72D-3361-475F-9277-64D7D894CAB1}"/>
              </a:ext>
            </a:extLst>
          </p:cNvPr>
          <p:cNvSpPr/>
          <p:nvPr/>
        </p:nvSpPr>
        <p:spPr>
          <a:xfrm flipH="1">
            <a:off x="4047459" y="5313425"/>
            <a:ext cx="252028" cy="249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587BB6-73DB-47C5-B27B-181E3F78DA63}"/>
              </a:ext>
            </a:extLst>
          </p:cNvPr>
          <p:cNvSpPr/>
          <p:nvPr/>
        </p:nvSpPr>
        <p:spPr>
          <a:xfrm flipH="1">
            <a:off x="3781233" y="5313425"/>
            <a:ext cx="252028" cy="249693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FBB8274-9139-45B1-9148-20E8A012CAC5}"/>
              </a:ext>
            </a:extLst>
          </p:cNvPr>
          <p:cNvSpPr/>
          <p:nvPr/>
        </p:nvSpPr>
        <p:spPr>
          <a:xfrm flipH="1">
            <a:off x="3515007" y="5313425"/>
            <a:ext cx="252028" cy="249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화살표: 왼쪽 7">
            <a:extLst>
              <a:ext uri="{FF2B5EF4-FFF2-40B4-BE49-F238E27FC236}">
                <a16:creationId xmlns:a16="http://schemas.microsoft.com/office/drawing/2014/main" id="{004991D3-2EAD-49DD-A646-C864F548B2A1}"/>
              </a:ext>
            </a:extLst>
          </p:cNvPr>
          <p:cNvSpPr/>
          <p:nvPr/>
        </p:nvSpPr>
        <p:spPr>
          <a:xfrm flipH="1">
            <a:off x="4701101" y="5313424"/>
            <a:ext cx="152643" cy="249693"/>
          </a:xfrm>
          <a:prstGeom prst="leftArrow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6C24C18-129A-4C19-B20E-8F17EB6E23CF}"/>
              </a:ext>
            </a:extLst>
          </p:cNvPr>
          <p:cNvSpPr/>
          <p:nvPr/>
        </p:nvSpPr>
        <p:spPr>
          <a:xfrm>
            <a:off x="6409396" y="4509121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8760A54-8819-42B3-A438-1B2F56A92A36}"/>
              </a:ext>
            </a:extLst>
          </p:cNvPr>
          <p:cNvSpPr/>
          <p:nvPr/>
        </p:nvSpPr>
        <p:spPr>
          <a:xfrm>
            <a:off x="6675622" y="4509121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A2468BE-7CA5-4CCF-8770-55B4774E44F6}"/>
              </a:ext>
            </a:extLst>
          </p:cNvPr>
          <p:cNvSpPr/>
          <p:nvPr/>
        </p:nvSpPr>
        <p:spPr>
          <a:xfrm>
            <a:off x="6941848" y="4509121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6B92F8-3F36-4733-BC39-D703148B8DDD}"/>
              </a:ext>
            </a:extLst>
          </p:cNvPr>
          <p:cNvSpPr/>
          <p:nvPr/>
        </p:nvSpPr>
        <p:spPr>
          <a:xfrm>
            <a:off x="7208074" y="4509121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47DDCD7-98B1-4B48-B98F-3582014EBC4A}"/>
              </a:ext>
            </a:extLst>
          </p:cNvPr>
          <p:cNvSpPr/>
          <p:nvPr/>
        </p:nvSpPr>
        <p:spPr>
          <a:xfrm>
            <a:off x="7474300" y="4509121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3A1D35-22F4-47F4-9124-50D65E059480}"/>
              </a:ext>
            </a:extLst>
          </p:cNvPr>
          <p:cNvSpPr/>
          <p:nvPr/>
        </p:nvSpPr>
        <p:spPr>
          <a:xfrm>
            <a:off x="7740526" y="4509121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BAAAA6E-4A17-4FC9-9962-312B885FD5F5}"/>
              </a:ext>
            </a:extLst>
          </p:cNvPr>
          <p:cNvSpPr/>
          <p:nvPr/>
        </p:nvSpPr>
        <p:spPr>
          <a:xfrm>
            <a:off x="8006752" y="4509121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75D3D1-E20E-4C2E-B097-6AB2C8D7AD9C}"/>
              </a:ext>
            </a:extLst>
          </p:cNvPr>
          <p:cNvSpPr/>
          <p:nvPr/>
        </p:nvSpPr>
        <p:spPr>
          <a:xfrm>
            <a:off x="8272978" y="4509121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77BD58-B588-4FA8-AA36-0C9725059266}"/>
              </a:ext>
            </a:extLst>
          </p:cNvPr>
          <p:cNvSpPr/>
          <p:nvPr/>
        </p:nvSpPr>
        <p:spPr>
          <a:xfrm>
            <a:off x="8539204" y="4509121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6A495C5-EBEC-4882-AD4C-DB6ED32B27C0}"/>
              </a:ext>
            </a:extLst>
          </p:cNvPr>
          <p:cNvSpPr/>
          <p:nvPr/>
        </p:nvSpPr>
        <p:spPr>
          <a:xfrm>
            <a:off x="8805428" y="4509121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357E1694-7B04-4FB8-ABE6-6A7166C020CC}"/>
              </a:ext>
            </a:extLst>
          </p:cNvPr>
          <p:cNvSpPr/>
          <p:nvPr/>
        </p:nvSpPr>
        <p:spPr>
          <a:xfrm>
            <a:off x="6121365" y="4509120"/>
            <a:ext cx="152643" cy="249693"/>
          </a:xfrm>
          <a:prstGeom prst="leftArrow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5ABC58-C322-4FA5-9AC8-4E8A21506AA1}"/>
              </a:ext>
            </a:extLst>
          </p:cNvPr>
          <p:cNvSpPr/>
          <p:nvPr/>
        </p:nvSpPr>
        <p:spPr>
          <a:xfrm>
            <a:off x="6409396" y="4877773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CFC1CE-F8A0-47EF-95A4-1328E6AFC93C}"/>
              </a:ext>
            </a:extLst>
          </p:cNvPr>
          <p:cNvSpPr/>
          <p:nvPr/>
        </p:nvSpPr>
        <p:spPr>
          <a:xfrm>
            <a:off x="6675622" y="4877773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5641AB3-B07A-442A-8377-8EC117C0E36C}"/>
              </a:ext>
            </a:extLst>
          </p:cNvPr>
          <p:cNvSpPr/>
          <p:nvPr/>
        </p:nvSpPr>
        <p:spPr>
          <a:xfrm>
            <a:off x="6941848" y="4877773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5442BE-361F-4B57-A271-54E502A035AE}"/>
              </a:ext>
            </a:extLst>
          </p:cNvPr>
          <p:cNvSpPr/>
          <p:nvPr/>
        </p:nvSpPr>
        <p:spPr>
          <a:xfrm>
            <a:off x="7208074" y="4877773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83E7D1-0C1C-4AE1-AE6E-52700CD66C0B}"/>
              </a:ext>
            </a:extLst>
          </p:cNvPr>
          <p:cNvSpPr/>
          <p:nvPr/>
        </p:nvSpPr>
        <p:spPr>
          <a:xfrm>
            <a:off x="7474300" y="4877773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6B5A8D-66BC-47FF-B981-6BCF16BA6A7E}"/>
              </a:ext>
            </a:extLst>
          </p:cNvPr>
          <p:cNvSpPr/>
          <p:nvPr/>
        </p:nvSpPr>
        <p:spPr>
          <a:xfrm>
            <a:off x="7740526" y="4877773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AB28D86-E83C-420B-92BA-29E27DF5036F}"/>
              </a:ext>
            </a:extLst>
          </p:cNvPr>
          <p:cNvSpPr/>
          <p:nvPr/>
        </p:nvSpPr>
        <p:spPr>
          <a:xfrm>
            <a:off x="8006752" y="4877773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5CB53D8-3A2B-4425-BACA-8ECE1C5FEDF7}"/>
              </a:ext>
            </a:extLst>
          </p:cNvPr>
          <p:cNvSpPr/>
          <p:nvPr/>
        </p:nvSpPr>
        <p:spPr>
          <a:xfrm>
            <a:off x="8272978" y="4877773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화살표: 왼쪽 27">
            <a:extLst>
              <a:ext uri="{FF2B5EF4-FFF2-40B4-BE49-F238E27FC236}">
                <a16:creationId xmlns:a16="http://schemas.microsoft.com/office/drawing/2014/main" id="{B023920B-5373-4C35-B1B3-E697FEC5F458}"/>
              </a:ext>
            </a:extLst>
          </p:cNvPr>
          <p:cNvSpPr/>
          <p:nvPr/>
        </p:nvSpPr>
        <p:spPr>
          <a:xfrm>
            <a:off x="6121365" y="4877772"/>
            <a:ext cx="152643" cy="249693"/>
          </a:xfrm>
          <a:prstGeom prst="leftArrow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03E640-BC6C-4F5D-B988-871B8FC9134C}"/>
              </a:ext>
            </a:extLst>
          </p:cNvPr>
          <p:cNvSpPr/>
          <p:nvPr/>
        </p:nvSpPr>
        <p:spPr>
          <a:xfrm>
            <a:off x="6409396" y="5246425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EC8F4E4-D0A3-4733-8005-BC8461ACC033}"/>
              </a:ext>
            </a:extLst>
          </p:cNvPr>
          <p:cNvSpPr/>
          <p:nvPr/>
        </p:nvSpPr>
        <p:spPr>
          <a:xfrm>
            <a:off x="6675622" y="5246425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AAB939E-2E62-46BE-A15C-59A18919E6C8}"/>
              </a:ext>
            </a:extLst>
          </p:cNvPr>
          <p:cNvSpPr/>
          <p:nvPr/>
        </p:nvSpPr>
        <p:spPr>
          <a:xfrm>
            <a:off x="6941848" y="5246425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A29FFDA-2D82-4C57-9A76-F5FE58E3E8DF}"/>
              </a:ext>
            </a:extLst>
          </p:cNvPr>
          <p:cNvSpPr/>
          <p:nvPr/>
        </p:nvSpPr>
        <p:spPr>
          <a:xfrm>
            <a:off x="7208074" y="5246425"/>
            <a:ext cx="252028" cy="249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DFD130D-BEE2-4002-B4C0-FEAAA9CC7203}"/>
              </a:ext>
            </a:extLst>
          </p:cNvPr>
          <p:cNvSpPr/>
          <p:nvPr/>
        </p:nvSpPr>
        <p:spPr>
          <a:xfrm>
            <a:off x="7474300" y="5246425"/>
            <a:ext cx="252028" cy="249693"/>
          </a:xfrm>
          <a:prstGeom prst="rect">
            <a:avLst/>
          </a:prstGeom>
          <a:solidFill>
            <a:srgbClr val="92D05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A587964-695D-476B-8EA1-4D1F842D9F6C}"/>
              </a:ext>
            </a:extLst>
          </p:cNvPr>
          <p:cNvSpPr/>
          <p:nvPr/>
        </p:nvSpPr>
        <p:spPr>
          <a:xfrm>
            <a:off x="7740526" y="5246425"/>
            <a:ext cx="252028" cy="2496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A0D2AA6-A06B-45B9-BF16-9FDFC2875B8E}"/>
              </a:ext>
            </a:extLst>
          </p:cNvPr>
          <p:cNvSpPr/>
          <p:nvPr/>
        </p:nvSpPr>
        <p:spPr>
          <a:xfrm>
            <a:off x="8006752" y="5246425"/>
            <a:ext cx="252028" cy="24969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96F3687-1F71-4A4D-9F57-4F779AF0E23E}"/>
              </a:ext>
            </a:extLst>
          </p:cNvPr>
          <p:cNvSpPr/>
          <p:nvPr/>
        </p:nvSpPr>
        <p:spPr>
          <a:xfrm>
            <a:off x="8272978" y="5246425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06D9706-C644-4EA1-80E7-AB1741EAEA8B}"/>
              </a:ext>
            </a:extLst>
          </p:cNvPr>
          <p:cNvSpPr/>
          <p:nvPr/>
        </p:nvSpPr>
        <p:spPr>
          <a:xfrm>
            <a:off x="8539204" y="5246425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C18E67E-93E6-4EDE-A905-53C0E8361DE8}"/>
              </a:ext>
            </a:extLst>
          </p:cNvPr>
          <p:cNvSpPr/>
          <p:nvPr/>
        </p:nvSpPr>
        <p:spPr>
          <a:xfrm>
            <a:off x="8805428" y="5246425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화살표: 왼쪽 38">
            <a:extLst>
              <a:ext uri="{FF2B5EF4-FFF2-40B4-BE49-F238E27FC236}">
                <a16:creationId xmlns:a16="http://schemas.microsoft.com/office/drawing/2014/main" id="{1D7C7029-6317-4719-BFB8-7A1F21B6FEBD}"/>
              </a:ext>
            </a:extLst>
          </p:cNvPr>
          <p:cNvSpPr/>
          <p:nvPr/>
        </p:nvSpPr>
        <p:spPr>
          <a:xfrm>
            <a:off x="6121365" y="5246424"/>
            <a:ext cx="152643" cy="249693"/>
          </a:xfrm>
          <a:prstGeom prst="leftArrow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002CDF7-E177-4C4F-80FA-7D435DE2072A}"/>
              </a:ext>
            </a:extLst>
          </p:cNvPr>
          <p:cNvSpPr/>
          <p:nvPr/>
        </p:nvSpPr>
        <p:spPr>
          <a:xfrm>
            <a:off x="6409396" y="5615077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DC5B672-A4C4-4AC2-9188-2A18C80F6992}"/>
              </a:ext>
            </a:extLst>
          </p:cNvPr>
          <p:cNvSpPr/>
          <p:nvPr/>
        </p:nvSpPr>
        <p:spPr>
          <a:xfrm>
            <a:off x="6675622" y="5615077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33DB213-44CB-423A-9637-81C324FEB26F}"/>
              </a:ext>
            </a:extLst>
          </p:cNvPr>
          <p:cNvSpPr/>
          <p:nvPr/>
        </p:nvSpPr>
        <p:spPr>
          <a:xfrm>
            <a:off x="6941848" y="5615077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C9729D-5F3A-420B-8C00-DAE828EB320D}"/>
              </a:ext>
            </a:extLst>
          </p:cNvPr>
          <p:cNvSpPr/>
          <p:nvPr/>
        </p:nvSpPr>
        <p:spPr>
          <a:xfrm>
            <a:off x="7208074" y="5615077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DC68F02-7346-4867-B86F-633596D67BA0}"/>
              </a:ext>
            </a:extLst>
          </p:cNvPr>
          <p:cNvSpPr/>
          <p:nvPr/>
        </p:nvSpPr>
        <p:spPr>
          <a:xfrm>
            <a:off x="7474300" y="5615077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6A0D53E-2DE7-4B57-BD35-484D7A915B03}"/>
              </a:ext>
            </a:extLst>
          </p:cNvPr>
          <p:cNvSpPr/>
          <p:nvPr/>
        </p:nvSpPr>
        <p:spPr>
          <a:xfrm>
            <a:off x="7740526" y="5615077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E7099CA-8914-4022-902D-CB70F09C5E25}"/>
              </a:ext>
            </a:extLst>
          </p:cNvPr>
          <p:cNvSpPr/>
          <p:nvPr/>
        </p:nvSpPr>
        <p:spPr>
          <a:xfrm>
            <a:off x="8006752" y="5615077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0360C1B-943B-4E53-9D12-9AA70CB1E629}"/>
              </a:ext>
            </a:extLst>
          </p:cNvPr>
          <p:cNvSpPr/>
          <p:nvPr/>
        </p:nvSpPr>
        <p:spPr>
          <a:xfrm>
            <a:off x="8272978" y="5615077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002003A-D713-41B5-A50A-5EE4A1CD2271}"/>
              </a:ext>
            </a:extLst>
          </p:cNvPr>
          <p:cNvSpPr/>
          <p:nvPr/>
        </p:nvSpPr>
        <p:spPr>
          <a:xfrm>
            <a:off x="8539204" y="5615077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화살표: 왼쪽 48">
            <a:extLst>
              <a:ext uri="{FF2B5EF4-FFF2-40B4-BE49-F238E27FC236}">
                <a16:creationId xmlns:a16="http://schemas.microsoft.com/office/drawing/2014/main" id="{90607FF5-AD96-45CC-AE71-9A85AE683181}"/>
              </a:ext>
            </a:extLst>
          </p:cNvPr>
          <p:cNvSpPr/>
          <p:nvPr/>
        </p:nvSpPr>
        <p:spPr>
          <a:xfrm>
            <a:off x="6121365" y="5615076"/>
            <a:ext cx="152643" cy="249693"/>
          </a:xfrm>
          <a:prstGeom prst="leftArrow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4E314CE-E31E-4F15-AD8A-A9C18635A251}"/>
              </a:ext>
            </a:extLst>
          </p:cNvPr>
          <p:cNvSpPr/>
          <p:nvPr/>
        </p:nvSpPr>
        <p:spPr>
          <a:xfrm>
            <a:off x="6409396" y="5983729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748489-EB3B-42A7-81FA-E433C8769B81}"/>
              </a:ext>
            </a:extLst>
          </p:cNvPr>
          <p:cNvSpPr/>
          <p:nvPr/>
        </p:nvSpPr>
        <p:spPr>
          <a:xfrm>
            <a:off x="6675622" y="5983729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B3A5F83-5210-439B-9090-D907E8A846B3}"/>
              </a:ext>
            </a:extLst>
          </p:cNvPr>
          <p:cNvSpPr/>
          <p:nvPr/>
        </p:nvSpPr>
        <p:spPr>
          <a:xfrm>
            <a:off x="6941848" y="5983729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5F1C179-6392-43DD-8930-CDCDAE5ED6A6}"/>
              </a:ext>
            </a:extLst>
          </p:cNvPr>
          <p:cNvSpPr/>
          <p:nvPr/>
        </p:nvSpPr>
        <p:spPr>
          <a:xfrm>
            <a:off x="7208074" y="5983729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613A585-71D6-464C-BD7E-23BEF5763939}"/>
              </a:ext>
            </a:extLst>
          </p:cNvPr>
          <p:cNvSpPr/>
          <p:nvPr/>
        </p:nvSpPr>
        <p:spPr>
          <a:xfrm>
            <a:off x="7474300" y="5983729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372C1EB-A016-413C-9F1A-488B4D1362BC}"/>
              </a:ext>
            </a:extLst>
          </p:cNvPr>
          <p:cNvSpPr/>
          <p:nvPr/>
        </p:nvSpPr>
        <p:spPr>
          <a:xfrm>
            <a:off x="7740526" y="5983729"/>
            <a:ext cx="252028" cy="249693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화살표: 왼쪽 55">
            <a:extLst>
              <a:ext uri="{FF2B5EF4-FFF2-40B4-BE49-F238E27FC236}">
                <a16:creationId xmlns:a16="http://schemas.microsoft.com/office/drawing/2014/main" id="{F4F26017-A7DC-45EB-9C8F-85B442BE7C49}"/>
              </a:ext>
            </a:extLst>
          </p:cNvPr>
          <p:cNvSpPr/>
          <p:nvPr/>
        </p:nvSpPr>
        <p:spPr>
          <a:xfrm>
            <a:off x="6121365" y="5983728"/>
            <a:ext cx="152643" cy="249693"/>
          </a:xfrm>
          <a:prstGeom prst="leftArrow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28803AFE-4FC2-4522-992C-703B8C879CF8}"/>
              </a:ext>
            </a:extLst>
          </p:cNvPr>
          <p:cNvSpPr/>
          <p:nvPr/>
        </p:nvSpPr>
        <p:spPr>
          <a:xfrm>
            <a:off x="5910421" y="4544452"/>
            <a:ext cx="145484" cy="149570"/>
          </a:xfrm>
          <a:prstGeom prst="ellipse">
            <a:avLst/>
          </a:prstGeom>
          <a:solidFill>
            <a:schemeClr val="tx2">
              <a:lumMod val="50000"/>
            </a:schemeClr>
          </a:solidFill>
          <a:ln w="25400" cap="flat">
            <a:noFill/>
            <a:prstDash val="solid"/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C813D0C-44B7-461D-9744-3B38224C8F54}"/>
              </a:ext>
            </a:extLst>
          </p:cNvPr>
          <p:cNvSpPr/>
          <p:nvPr/>
        </p:nvSpPr>
        <p:spPr>
          <a:xfrm>
            <a:off x="5910421" y="4929302"/>
            <a:ext cx="145484" cy="14957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AAB4652C-814D-477F-A0BA-080A97812BEF}"/>
              </a:ext>
            </a:extLst>
          </p:cNvPr>
          <p:cNvSpPr/>
          <p:nvPr/>
        </p:nvSpPr>
        <p:spPr>
          <a:xfrm>
            <a:off x="5910421" y="5314152"/>
            <a:ext cx="145484" cy="14957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25400" cap="flat">
            <a:noFill/>
            <a:prstDash val="solid"/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E8E0A40D-85C7-49AD-A8CB-0ECD590313C9}"/>
              </a:ext>
            </a:extLst>
          </p:cNvPr>
          <p:cNvSpPr/>
          <p:nvPr/>
        </p:nvSpPr>
        <p:spPr>
          <a:xfrm>
            <a:off x="5910421" y="5699002"/>
            <a:ext cx="145484" cy="1495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5400" cap="flat">
            <a:noFill/>
            <a:prstDash val="solid"/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6D65320-855F-4C54-AB1C-9B8A254DC3C1}"/>
              </a:ext>
            </a:extLst>
          </p:cNvPr>
          <p:cNvSpPr/>
          <p:nvPr/>
        </p:nvSpPr>
        <p:spPr>
          <a:xfrm>
            <a:off x="5910421" y="6083851"/>
            <a:ext cx="145484" cy="149570"/>
          </a:xfrm>
          <a:prstGeom prst="ellipse">
            <a:avLst/>
          </a:prstGeom>
          <a:solidFill>
            <a:schemeClr val="bg1">
              <a:lumMod val="50000"/>
            </a:schemeClr>
          </a:solidFill>
          <a:ln w="25400" cap="flat">
            <a:noFill/>
            <a:prstDash val="solid"/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81EDC05-B838-4D10-A05D-1C4B20C16871}"/>
              </a:ext>
            </a:extLst>
          </p:cNvPr>
          <p:cNvSpPr/>
          <p:nvPr/>
        </p:nvSpPr>
        <p:spPr>
          <a:xfrm>
            <a:off x="5020375" y="5374057"/>
            <a:ext cx="145484" cy="149570"/>
          </a:xfrm>
          <a:prstGeom prst="ellipse">
            <a:avLst/>
          </a:prstGeom>
          <a:solidFill>
            <a:srgbClr val="00B050"/>
          </a:solidFill>
          <a:ln w="25400" cap="flat">
            <a:noFill/>
            <a:prstDash val="solid"/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B3A5C3B-F574-4C51-9D37-5CB1CDEB7B99}"/>
              </a:ext>
            </a:extLst>
          </p:cNvPr>
          <p:cNvSpPr/>
          <p:nvPr/>
        </p:nvSpPr>
        <p:spPr>
          <a:xfrm>
            <a:off x="7274050" y="5127465"/>
            <a:ext cx="145484" cy="149570"/>
          </a:xfrm>
          <a:prstGeom prst="ellipse">
            <a:avLst/>
          </a:prstGeom>
          <a:solidFill>
            <a:srgbClr val="00B050"/>
          </a:solidFill>
          <a:ln w="25400" cap="flat">
            <a:noFill/>
            <a:prstDash val="solid"/>
            <a:rou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60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0DEF333-3C6D-4CB6-9B45-49FEF3ADFEE6}"/>
              </a:ext>
            </a:extLst>
          </p:cNvPr>
          <p:cNvSpPr txBox="1"/>
          <p:nvPr/>
        </p:nvSpPr>
        <p:spPr>
          <a:xfrm>
            <a:off x="3171263" y="5048910"/>
            <a:ext cx="1688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+mn-ea"/>
                <a:ea typeface="+mn-ea"/>
              </a:rPr>
              <a:t>사용자 입력 </a:t>
            </a:r>
            <a:r>
              <a:rPr lang="en-US" altLang="ko-KR" sz="1200">
                <a:latin typeface="+mn-ea"/>
                <a:ea typeface="+mn-ea"/>
              </a:rPr>
              <a:t>(Q </a:t>
            </a:r>
            <a:r>
              <a:rPr lang="en-US" altLang="ko-KR" sz="1200"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lang="en-US" altLang="ko-KR" sz="1200">
                <a:latin typeface="+mn-ea"/>
                <a:ea typeface="+mn-ea"/>
              </a:rPr>
              <a:t>Q’)</a:t>
            </a:r>
            <a:endParaRPr lang="ko-KR" altLang="en-US" sz="1200">
              <a:latin typeface="+mn-ea"/>
              <a:ea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1DBAD9-7461-4A8B-BD29-867457037DAF}"/>
              </a:ext>
            </a:extLst>
          </p:cNvPr>
          <p:cNvSpPr txBox="1"/>
          <p:nvPr/>
        </p:nvSpPr>
        <p:spPr>
          <a:xfrm>
            <a:off x="5025008" y="4438273"/>
            <a:ext cx="8354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>
                <a:latin typeface="+mn-ea"/>
                <a:ea typeface="+mn-ea"/>
              </a:rPr>
              <a:t>컨텐츠</a:t>
            </a:r>
            <a:endParaRPr lang="en-US" altLang="ko-KR" sz="1100">
              <a:latin typeface="+mn-ea"/>
              <a:ea typeface="+mn-ea"/>
            </a:endParaRPr>
          </a:p>
          <a:p>
            <a:pPr algn="ctr"/>
            <a:r>
              <a:rPr lang="en-US" altLang="ko-KR" sz="1100">
                <a:latin typeface="+mn-ea"/>
                <a:ea typeface="+mn-ea"/>
              </a:rPr>
              <a:t>(</a:t>
            </a:r>
            <a:r>
              <a:rPr lang="ko-KR" altLang="en-US" sz="1100">
                <a:latin typeface="+mn-ea"/>
                <a:ea typeface="+mn-ea"/>
              </a:rPr>
              <a:t>신문기사</a:t>
            </a:r>
            <a:r>
              <a:rPr lang="en-US" altLang="ko-KR" sz="1100">
                <a:latin typeface="+mn-ea"/>
                <a:ea typeface="+mn-ea"/>
              </a:rPr>
              <a:t>)</a:t>
            </a:r>
            <a:endParaRPr lang="ko-KR" altLang="en-US" sz="1100">
              <a:latin typeface="+mn-ea"/>
              <a:ea typeface="+mn-ea"/>
            </a:endParaRPr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E2B1D02B-F9AF-43D1-9CD1-2662F868520A}"/>
              </a:ext>
            </a:extLst>
          </p:cNvPr>
          <p:cNvCxnSpPr>
            <a:stCxn id="62" idx="6"/>
            <a:endCxn id="63" idx="1"/>
          </p:cNvCxnSpPr>
          <p:nvPr/>
        </p:nvCxnSpPr>
        <p:spPr>
          <a:xfrm flipV="1">
            <a:off x="5165859" y="5149369"/>
            <a:ext cx="2129497" cy="299473"/>
          </a:xfrm>
          <a:prstGeom prst="curvedConnector4">
            <a:avLst>
              <a:gd name="adj1" fmla="val 49500"/>
              <a:gd name="adj2" fmla="val 183648"/>
            </a:avLst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59C7697-25F5-4E99-930F-833AAA4AFDC8}"/>
              </a:ext>
            </a:extLst>
          </p:cNvPr>
          <p:cNvSpPr txBox="1"/>
          <p:nvPr/>
        </p:nvSpPr>
        <p:spPr>
          <a:xfrm>
            <a:off x="860851" y="4648106"/>
            <a:ext cx="2279791" cy="783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latin typeface="+mn-ea"/>
                <a:ea typeface="+mn-ea"/>
              </a:rPr>
              <a:t>신문기사 </a:t>
            </a:r>
            <a:r>
              <a:rPr lang="en-US" altLang="ko-KR" b="1">
                <a:latin typeface="+mn-ea"/>
                <a:ea typeface="+mn-ea"/>
              </a:rPr>
              <a:t>: 514 </a:t>
            </a:r>
            <a:r>
              <a:rPr lang="ko-KR" altLang="en-US" b="1">
                <a:latin typeface="+mn-ea"/>
                <a:ea typeface="+mn-ea"/>
              </a:rPr>
              <a:t>문장</a:t>
            </a:r>
            <a:endParaRPr lang="en-US" altLang="ko-KR" b="1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>
                <a:latin typeface="+mn-ea"/>
                <a:ea typeface="+mn-ea"/>
              </a:rPr>
              <a:t>구단위 벡터 </a:t>
            </a:r>
            <a:r>
              <a:rPr lang="en-US" altLang="ko-KR" b="1">
                <a:latin typeface="+mn-ea"/>
                <a:ea typeface="+mn-ea"/>
              </a:rPr>
              <a:t>: 59604</a:t>
            </a:r>
            <a:r>
              <a:rPr lang="ko-KR" altLang="en-US" b="1">
                <a:latin typeface="+mn-ea"/>
                <a:ea typeface="+mn-ea"/>
              </a:rPr>
              <a:t>개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88260B3-F278-4D36-A0E9-C041C662D93A}"/>
              </a:ext>
            </a:extLst>
          </p:cNvPr>
          <p:cNvSpPr/>
          <p:nvPr/>
        </p:nvSpPr>
        <p:spPr>
          <a:xfrm>
            <a:off x="9117160" y="5229200"/>
            <a:ext cx="444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latin typeface="+mn-ea"/>
                <a:ea typeface="+mn-ea"/>
              </a:rPr>
              <a:t>(A)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1843089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368DDB-1A65-4D45-9B9C-F2AE3D9E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음성인식기의 오류를 어떻게 넘어설 것인가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대화시스템에서 </a:t>
            </a:r>
            <a:r>
              <a:rPr lang="en-US" altLang="ko-KR"/>
              <a:t>STT(Speech To Text)</a:t>
            </a:r>
            <a:r>
              <a:rPr lang="ko-KR" altLang="en-US"/>
              <a:t>를 사용하는 경우의 곤란함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단어 인식 오류</a:t>
            </a:r>
            <a:r>
              <a:rPr lang="en-US" altLang="ko-KR"/>
              <a:t>, </a:t>
            </a:r>
            <a:r>
              <a:rPr lang="ko-KR" altLang="en-US"/>
              <a:t>띄어쓰기 오류</a:t>
            </a:r>
            <a:r>
              <a:rPr lang="en-US" altLang="ko-KR"/>
              <a:t>, </a:t>
            </a:r>
            <a:r>
              <a:rPr lang="ko-KR" altLang="en-US"/>
              <a:t>음성인식 부분 절단의 오류 </a:t>
            </a:r>
            <a:endParaRPr lang="en-US" altLang="ko-KR"/>
          </a:p>
          <a:p>
            <a:r>
              <a:rPr lang="en-US" altLang="ko-KR"/>
              <a:t>STD (Speech To Dialog)</a:t>
            </a:r>
          </a:p>
          <a:p>
            <a:pPr lvl="1"/>
            <a:endParaRPr lang="en-US" altLang="ko-KR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4320CC-19A8-41A4-854E-33466660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음성인식과의 연동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A93FB9-8D7F-48A7-BAAA-A850AC296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64"/>
          <a:stretch/>
        </p:blipFill>
        <p:spPr>
          <a:xfrm>
            <a:off x="829737" y="1910088"/>
            <a:ext cx="1674991" cy="864096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4FE961-9212-44E0-9E08-BCF297807E36}"/>
              </a:ext>
            </a:extLst>
          </p:cNvPr>
          <p:cNvSpPr txBox="1"/>
          <p:nvPr/>
        </p:nvSpPr>
        <p:spPr>
          <a:xfrm>
            <a:off x="2787360" y="1988840"/>
            <a:ext cx="6670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+mn-ea"/>
                <a:ea typeface="+mn-ea"/>
              </a:rPr>
              <a:t>사용자 </a:t>
            </a:r>
            <a:r>
              <a:rPr lang="en-US" altLang="ko-KR" sz="1200">
                <a:latin typeface="+mn-ea"/>
                <a:ea typeface="+mn-ea"/>
              </a:rPr>
              <a:t>: “</a:t>
            </a:r>
            <a:r>
              <a:rPr lang="ko-KR" altLang="en-US" sz="1200">
                <a:latin typeface="+mn-ea"/>
                <a:ea typeface="+mn-ea"/>
              </a:rPr>
              <a:t>자동차 매뉴얼에 대해서 이야기 하자</a:t>
            </a:r>
            <a:r>
              <a:rPr lang="en-US" altLang="ko-KR" sz="1200">
                <a:latin typeface="+mn-ea"/>
                <a:ea typeface="+mn-ea"/>
              </a:rPr>
              <a:t>”</a:t>
            </a:r>
            <a:r>
              <a:rPr lang="ko-KR" altLang="en-US" sz="1200">
                <a:latin typeface="+mn-ea"/>
                <a:ea typeface="+mn-ea"/>
              </a:rPr>
              <a:t> </a:t>
            </a:r>
            <a:r>
              <a:rPr lang="en-US" altLang="ko-KR" sz="1200">
                <a:latin typeface="+mn-ea"/>
                <a:ea typeface="+mn-ea"/>
              </a:rPr>
              <a:t>	</a:t>
            </a:r>
            <a:r>
              <a:rPr lang="en-US" altLang="ko-KR" sz="1200">
                <a:latin typeface="+mn-ea"/>
                <a:ea typeface="+mn-ea"/>
                <a:sym typeface="Wingdings" panose="05000000000000000000" pitchFamily="2" charset="2"/>
              </a:rPr>
              <a:t> “</a:t>
            </a:r>
            <a:r>
              <a:rPr lang="ko-KR" altLang="en-US" sz="1200">
                <a:latin typeface="+mn-ea"/>
                <a:ea typeface="+mn-ea"/>
                <a:sym typeface="Wingdings" panose="05000000000000000000" pitchFamily="2" charset="2"/>
              </a:rPr>
              <a:t>자동차 매뉴에 대해서 이야기하자</a:t>
            </a:r>
            <a:r>
              <a:rPr lang="en-US" altLang="ko-KR" sz="1200">
                <a:latin typeface="+mn-ea"/>
                <a:ea typeface="+mn-ea"/>
                <a:sym typeface="Wingdings" panose="05000000000000000000" pitchFamily="2" charset="2"/>
              </a:rPr>
              <a:t>”</a:t>
            </a:r>
          </a:p>
          <a:p>
            <a:r>
              <a:rPr lang="ko-KR" altLang="en-US" sz="1200">
                <a:latin typeface="+mn-ea"/>
                <a:ea typeface="+mn-ea"/>
                <a:sym typeface="Wingdings" panose="05000000000000000000" pitchFamily="2" charset="2"/>
              </a:rPr>
              <a:t>시스템 </a:t>
            </a:r>
            <a:r>
              <a:rPr lang="en-US" altLang="ko-KR" sz="1200">
                <a:latin typeface="+mn-ea"/>
                <a:ea typeface="+mn-ea"/>
                <a:sym typeface="Wingdings" panose="05000000000000000000" pitchFamily="2" charset="2"/>
              </a:rPr>
              <a:t>: (</a:t>
            </a:r>
            <a:r>
              <a:rPr lang="ko-KR" altLang="en-US" sz="1200">
                <a:latin typeface="+mn-ea"/>
                <a:ea typeface="+mn-ea"/>
                <a:sym typeface="Wingdings" panose="05000000000000000000" pitchFamily="2" charset="2"/>
              </a:rPr>
              <a:t>원하지 않은 응답 생성</a:t>
            </a:r>
            <a:r>
              <a:rPr lang="en-US" altLang="ko-KR" sz="1200">
                <a:latin typeface="+mn-ea"/>
                <a:ea typeface="+mn-ea"/>
                <a:sym typeface="Wingdings" panose="05000000000000000000" pitchFamily="2" charset="2"/>
              </a:rPr>
              <a:t>)</a:t>
            </a:r>
            <a:r>
              <a:rPr lang="ko-KR" altLang="en-US" sz="1200">
                <a:latin typeface="+mn-ea"/>
                <a:ea typeface="+mn-ea"/>
                <a:sym typeface="Wingdings" panose="05000000000000000000" pitchFamily="2" charset="2"/>
              </a:rPr>
              <a:t> </a:t>
            </a:r>
            <a:endParaRPr lang="en-US" altLang="ko-KR" sz="1200">
              <a:latin typeface="+mn-ea"/>
              <a:ea typeface="+mn-ea"/>
            </a:endParaRPr>
          </a:p>
          <a:p>
            <a:r>
              <a:rPr lang="ko-KR" altLang="en-US" sz="1200">
                <a:latin typeface="+mn-ea"/>
                <a:ea typeface="+mn-ea"/>
              </a:rPr>
              <a:t>사용자 </a:t>
            </a:r>
            <a:r>
              <a:rPr lang="en-US" altLang="ko-KR" sz="1200">
                <a:latin typeface="+mn-ea"/>
                <a:ea typeface="+mn-ea"/>
              </a:rPr>
              <a:t>: “</a:t>
            </a:r>
            <a:r>
              <a:rPr lang="ko-KR" altLang="en-US" sz="1200" b="1">
                <a:latin typeface="+mn-ea"/>
                <a:ea typeface="+mn-ea"/>
              </a:rPr>
              <a:t>매뉴</a:t>
            </a:r>
            <a:r>
              <a:rPr lang="ko-KR" altLang="en-US" sz="1200">
                <a:latin typeface="+mn-ea"/>
                <a:ea typeface="+mn-ea"/>
              </a:rPr>
              <a:t>가 아니고 </a:t>
            </a:r>
            <a:r>
              <a:rPr lang="ko-KR" altLang="en-US" sz="1200" b="1">
                <a:latin typeface="+mn-ea"/>
                <a:ea typeface="+mn-ea"/>
              </a:rPr>
              <a:t>매뉴얼</a:t>
            </a:r>
            <a:r>
              <a:rPr lang="en-US" altLang="ko-KR" sz="1200">
                <a:latin typeface="+mn-ea"/>
                <a:ea typeface="+mn-ea"/>
              </a:rPr>
              <a:t>”		</a:t>
            </a:r>
            <a:r>
              <a:rPr lang="en-US" altLang="ko-KR" sz="1200">
                <a:latin typeface="+mn-ea"/>
                <a:ea typeface="+mn-ea"/>
                <a:sym typeface="Wingdings" panose="05000000000000000000" pitchFamily="2" charset="2"/>
              </a:rPr>
              <a:t> “</a:t>
            </a:r>
            <a:r>
              <a:rPr lang="ko-KR" altLang="en-US" sz="1200">
                <a:latin typeface="+mn-ea"/>
                <a:ea typeface="+mn-ea"/>
                <a:sym typeface="Wingdings" panose="05000000000000000000" pitchFamily="2" charset="2"/>
              </a:rPr>
              <a:t>자동차 </a:t>
            </a:r>
            <a:r>
              <a:rPr lang="ko-KR" altLang="en-US" sz="1200" b="1">
                <a:latin typeface="+mn-ea"/>
                <a:ea typeface="+mn-ea"/>
                <a:sym typeface="Wingdings" panose="05000000000000000000" pitchFamily="2" charset="2"/>
              </a:rPr>
              <a:t>매뉴얼</a:t>
            </a:r>
            <a:r>
              <a:rPr lang="ko-KR" altLang="en-US" sz="1200">
                <a:latin typeface="+mn-ea"/>
                <a:ea typeface="+mn-ea"/>
                <a:sym typeface="Wingdings" panose="05000000000000000000" pitchFamily="2" charset="2"/>
              </a:rPr>
              <a:t>에 대해서 이야기하자</a:t>
            </a:r>
            <a:r>
              <a:rPr lang="en-US" altLang="ko-KR" sz="1200">
                <a:latin typeface="+mn-ea"/>
                <a:ea typeface="+mn-ea"/>
                <a:sym typeface="Wingdings" panose="05000000000000000000" pitchFamily="2" charset="2"/>
              </a:rPr>
              <a:t>”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EA21AE2-DACE-4F33-891B-096AF7372262}"/>
              </a:ext>
            </a:extLst>
          </p:cNvPr>
          <p:cNvGrpSpPr/>
          <p:nvPr/>
        </p:nvGrpSpPr>
        <p:grpSpPr>
          <a:xfrm>
            <a:off x="1496616" y="4079240"/>
            <a:ext cx="7511839" cy="2158072"/>
            <a:chOff x="1210353" y="3818949"/>
            <a:chExt cx="8578311" cy="2439182"/>
          </a:xfrm>
        </p:grpSpPr>
        <p:sp>
          <p:nvSpPr>
            <p:cNvPr id="6" name="모서리가 둥근 직사각형 4">
              <a:extLst>
                <a:ext uri="{FF2B5EF4-FFF2-40B4-BE49-F238E27FC236}">
                  <a16:creationId xmlns:a16="http://schemas.microsoft.com/office/drawing/2014/main" id="{E352746F-68F5-4B96-930C-99C12D3D5353}"/>
                </a:ext>
              </a:extLst>
            </p:cNvPr>
            <p:cNvSpPr/>
            <p:nvPr/>
          </p:nvSpPr>
          <p:spPr>
            <a:xfrm>
              <a:off x="2432720" y="3818949"/>
              <a:ext cx="5617270" cy="2439182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1"/>
              <a:endParaRPr kumimoji="1" lang="en-US" altLang="ko-KR" sz="900" dirty="0">
                <a:latin typeface="+mn-ea"/>
              </a:endParaRPr>
            </a:p>
          </p:txBody>
        </p:sp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DB158507-CE2E-4E94-99BC-C648129A20A2}"/>
                </a:ext>
              </a:extLst>
            </p:cNvPr>
            <p:cNvSpPr/>
            <p:nvPr/>
          </p:nvSpPr>
          <p:spPr>
            <a:xfrm>
              <a:off x="2979849" y="4100059"/>
              <a:ext cx="1426916" cy="576561"/>
            </a:xfrm>
            <a:prstGeom prst="roundRect">
              <a:avLst/>
            </a:prstGeom>
            <a:ln w="38100"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>
                  <a:latin typeface="+mn-ea"/>
                </a:rPr>
                <a:t>Acoustic</a:t>
              </a:r>
              <a:endParaRPr kumimoji="1" lang="en-US" altLang="ko-KR" sz="1400" dirty="0">
                <a:latin typeface="+mn-ea"/>
              </a:endParaRPr>
            </a:p>
            <a:p>
              <a:pPr algn="ctr"/>
              <a:r>
                <a:rPr lang="en-US" altLang="ko-KR" sz="1400">
                  <a:latin typeface="+mn-ea"/>
                </a:rPr>
                <a:t>H</a:t>
              </a:r>
              <a:r>
                <a:rPr kumimoji="1" lang="en-US" altLang="ko-KR" sz="1400">
                  <a:latin typeface="+mn-ea"/>
                </a:rPr>
                <a:t>ypothesis</a:t>
              </a:r>
              <a:endParaRPr kumimoji="1" lang="en-US" altLang="ko-KR" sz="1400" dirty="0">
                <a:latin typeface="+mn-ea"/>
              </a:endParaRPr>
            </a:p>
          </p:txBody>
        </p:sp>
        <p:sp>
          <p:nvSpPr>
            <p:cNvPr id="8" name="모서리가 둥근 직사각형 8">
              <a:extLst>
                <a:ext uri="{FF2B5EF4-FFF2-40B4-BE49-F238E27FC236}">
                  <a16:creationId xmlns:a16="http://schemas.microsoft.com/office/drawing/2014/main" id="{4E9D053E-8629-4682-A600-323086032097}"/>
                </a:ext>
              </a:extLst>
            </p:cNvPr>
            <p:cNvSpPr/>
            <p:nvPr/>
          </p:nvSpPr>
          <p:spPr>
            <a:xfrm>
              <a:off x="4279179" y="5430903"/>
              <a:ext cx="2289353" cy="657652"/>
            </a:xfrm>
            <a:prstGeom prst="roundRect">
              <a:avLst/>
            </a:prstGeom>
            <a:ln w="38100"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>
                  <a:latin typeface="+mn-ea"/>
                </a:rPr>
                <a:t>Dynamic Language Model</a:t>
              </a:r>
              <a:endParaRPr kumimoji="1" lang="en-US" altLang="ko-KR" sz="1400" b="1" dirty="0">
                <a:latin typeface="+mn-ea"/>
              </a:endParaRPr>
            </a:p>
          </p:txBody>
        </p:sp>
        <p:sp>
          <p:nvSpPr>
            <p:cNvPr id="9" name="모서리가 둥근 직사각형 9">
              <a:extLst>
                <a:ext uri="{FF2B5EF4-FFF2-40B4-BE49-F238E27FC236}">
                  <a16:creationId xmlns:a16="http://schemas.microsoft.com/office/drawing/2014/main" id="{4DB882DE-2C90-4C51-8F54-F5192564C2A5}"/>
                </a:ext>
              </a:extLst>
            </p:cNvPr>
            <p:cNvSpPr/>
            <p:nvPr/>
          </p:nvSpPr>
          <p:spPr>
            <a:xfrm>
              <a:off x="8510174" y="4502110"/>
              <a:ext cx="1278490" cy="1023532"/>
            </a:xfrm>
            <a:prstGeom prst="roundRect">
              <a:avLst/>
            </a:prstGeom>
            <a:ln w="38100"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b="1">
                  <a:latin typeface="+mn-ea"/>
                </a:rPr>
                <a:t>ARINChat</a:t>
              </a:r>
              <a:endParaRPr kumimoji="1" lang="en-US" altLang="ko-KR" sz="1400" b="1" dirty="0">
                <a:latin typeface="+mn-ea"/>
              </a:endParaRPr>
            </a:p>
            <a:p>
              <a:pPr algn="ctr"/>
              <a:r>
                <a:rPr kumimoji="1" lang="en-US" altLang="ko-KR" sz="1400">
                  <a:latin typeface="+mn-ea"/>
                </a:rPr>
                <a:t>(Context)</a:t>
              </a:r>
              <a:endParaRPr kumimoji="1" lang="ko-KR" altLang="en-US" sz="1400" dirty="0">
                <a:latin typeface="+mn-ea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2C3E5E9-61DE-460A-A346-81FA30CF023D}"/>
                </a:ext>
              </a:extLst>
            </p:cNvPr>
            <p:cNvSpPr txBox="1"/>
            <p:nvPr/>
          </p:nvSpPr>
          <p:spPr>
            <a:xfrm>
              <a:off x="1210353" y="4073216"/>
              <a:ext cx="930816" cy="4522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2000" b="1">
                  <a:latin typeface="+mn-ea"/>
                  <a:ea typeface="+mn-ea"/>
                </a:rPr>
                <a:t>voice</a:t>
              </a:r>
              <a:endParaRPr kumimoji="1" lang="ko-KR" altLang="en-US" sz="2000" b="1" dirty="0">
                <a:latin typeface="+mn-ea"/>
                <a:ea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9B8931-D87C-4881-AE2A-CA7D0FCD4AB9}"/>
                </a:ext>
              </a:extLst>
            </p:cNvPr>
            <p:cNvSpPr txBox="1"/>
            <p:nvPr/>
          </p:nvSpPr>
          <p:spPr>
            <a:xfrm>
              <a:off x="5430415" y="4493358"/>
              <a:ext cx="2437608" cy="521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>
                  <a:latin typeface="+mn-ea"/>
                  <a:ea typeface="+mn-ea"/>
                </a:rPr>
                <a:t>Contextual Hypothesis </a:t>
              </a:r>
            </a:p>
            <a:p>
              <a:pPr algn="ctr"/>
              <a:r>
                <a:rPr lang="en-US" altLang="ko-KR" sz="1200">
                  <a:latin typeface="+mn-ea"/>
                  <a:ea typeface="+mn-ea"/>
                </a:rPr>
                <a:t>(Y/N,</a:t>
              </a:r>
              <a:r>
                <a:rPr lang="ko-KR" altLang="en-US" sz="1200">
                  <a:latin typeface="+mn-ea"/>
                  <a:ea typeface="+mn-ea"/>
                </a:rPr>
                <a:t> </a:t>
              </a:r>
              <a:r>
                <a:rPr lang="en-US" altLang="ko-KR" sz="1200">
                  <a:latin typeface="+mn-ea"/>
                  <a:ea typeface="+mn-ea"/>
                </a:rPr>
                <a:t>Date,</a:t>
              </a:r>
              <a:r>
                <a:rPr lang="ko-KR" altLang="en-US" sz="1200">
                  <a:latin typeface="+mn-ea"/>
                  <a:ea typeface="+mn-ea"/>
                </a:rPr>
                <a:t> 인명</a:t>
              </a:r>
              <a:r>
                <a:rPr lang="en-US" altLang="ko-KR" sz="1200">
                  <a:latin typeface="+mn-ea"/>
                  <a:ea typeface="+mn-ea"/>
                </a:rPr>
                <a:t>, </a:t>
              </a:r>
              <a:r>
                <a:rPr lang="ko-KR" altLang="en-US" sz="1200">
                  <a:latin typeface="+mn-ea"/>
                  <a:ea typeface="+mn-ea"/>
                </a:rPr>
                <a:t>인사 </a:t>
              </a:r>
              <a:r>
                <a:rPr lang="en-US" altLang="ko-KR" sz="1200">
                  <a:latin typeface="+mn-ea"/>
                  <a:ea typeface="+mn-ea"/>
                </a:rPr>
                <a:t>etc)</a:t>
              </a:r>
            </a:p>
          </p:txBody>
        </p:sp>
        <p:cxnSp>
          <p:nvCxnSpPr>
            <p:cNvPr id="12" name="꺾인 연결선[E] 14">
              <a:extLst>
                <a:ext uri="{FF2B5EF4-FFF2-40B4-BE49-F238E27FC236}">
                  <a16:creationId xmlns:a16="http://schemas.microsoft.com/office/drawing/2014/main" id="{03FA9106-4137-4E4C-B1A9-B21467CB9466}"/>
                </a:ext>
              </a:extLst>
            </p:cNvPr>
            <p:cNvCxnSpPr>
              <a:cxnSpLocks/>
              <a:stCxn id="9" idx="1"/>
              <a:endCxn id="8" idx="0"/>
            </p:cNvCxnSpPr>
            <p:nvPr/>
          </p:nvCxnSpPr>
          <p:spPr>
            <a:xfrm rot="10800000" flipV="1">
              <a:off x="5423855" y="5013875"/>
              <a:ext cx="3086319" cy="417027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00652A-5533-4EE8-B4D9-BBF0E2654C06}"/>
                </a:ext>
              </a:extLst>
            </p:cNvPr>
            <p:cNvSpPr txBox="1"/>
            <p:nvPr/>
          </p:nvSpPr>
          <p:spPr>
            <a:xfrm>
              <a:off x="6714273" y="5421030"/>
              <a:ext cx="11830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>
                  <a:latin typeface="+mn-ea"/>
                  <a:ea typeface="+mn-ea"/>
                </a:rPr>
                <a:t>Utterance</a:t>
              </a:r>
              <a:endParaRPr kumimoji="1" lang="ko-KR" altLang="en-US" sz="1400" dirty="0">
                <a:latin typeface="+mn-ea"/>
                <a:ea typeface="+mn-ea"/>
              </a:endParaRPr>
            </a:p>
          </p:txBody>
        </p:sp>
        <p:sp>
          <p:nvSpPr>
            <p:cNvPr id="14" name="모서리가 둥근 직사각형 6">
              <a:extLst>
                <a:ext uri="{FF2B5EF4-FFF2-40B4-BE49-F238E27FC236}">
                  <a16:creationId xmlns:a16="http://schemas.microsoft.com/office/drawing/2014/main" id="{9C37B5D1-810E-4215-BFAF-9528CD15F2C6}"/>
                </a:ext>
              </a:extLst>
            </p:cNvPr>
            <p:cNvSpPr/>
            <p:nvPr/>
          </p:nvSpPr>
          <p:spPr>
            <a:xfrm>
              <a:off x="2979847" y="4984397"/>
              <a:ext cx="1183075" cy="576561"/>
            </a:xfrm>
            <a:prstGeom prst="roundRect">
              <a:avLst/>
            </a:prstGeom>
            <a:ln w="38100"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>
                  <a:latin typeface="+mn-ea"/>
                </a:rPr>
                <a:t>Open API</a:t>
              </a:r>
            </a:p>
            <a:p>
              <a:pPr algn="ctr"/>
              <a:r>
                <a:rPr lang="en-US" altLang="ko-KR" sz="1400">
                  <a:latin typeface="+mn-ea"/>
                </a:rPr>
                <a:t>STT</a:t>
              </a:r>
              <a:endParaRPr kumimoji="1" lang="en-US" altLang="ko-KR" sz="1400" dirty="0">
                <a:latin typeface="+mn-ea"/>
              </a:endParaRPr>
            </a:p>
          </p:txBody>
        </p: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D589AADB-A114-4ED7-87A1-100A5510EFFA}"/>
                </a:ext>
              </a:extLst>
            </p:cNvPr>
            <p:cNvCxnSpPr>
              <a:cxnSpLocks/>
              <a:stCxn id="10" idx="2"/>
              <a:endCxn id="14" idx="1"/>
            </p:cNvCxnSpPr>
            <p:nvPr/>
          </p:nvCxnSpPr>
          <p:spPr>
            <a:xfrm rot="16200000" flipH="1">
              <a:off x="1954187" y="4247017"/>
              <a:ext cx="747234" cy="1304085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연결선: 꺾임 15">
              <a:extLst>
                <a:ext uri="{FF2B5EF4-FFF2-40B4-BE49-F238E27FC236}">
                  <a16:creationId xmlns:a16="http://schemas.microsoft.com/office/drawing/2014/main" id="{62C09007-7B14-4F8A-833F-7CF04235C257}"/>
                </a:ext>
              </a:extLst>
            </p:cNvPr>
            <p:cNvCxnSpPr>
              <a:cxnSpLocks/>
              <a:stCxn id="14" idx="2"/>
              <a:endCxn id="8" idx="1"/>
            </p:cNvCxnSpPr>
            <p:nvPr/>
          </p:nvCxnSpPr>
          <p:spPr>
            <a:xfrm rot="16200000" flipH="1">
              <a:off x="3825897" y="5306446"/>
              <a:ext cx="198771" cy="707793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연결선: 꺾임 16">
              <a:extLst>
                <a:ext uri="{FF2B5EF4-FFF2-40B4-BE49-F238E27FC236}">
                  <a16:creationId xmlns:a16="http://schemas.microsoft.com/office/drawing/2014/main" id="{95B8C1ED-09D7-4EE5-A8F3-CC777EDA22ED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>
              <a:off x="2141169" y="4299330"/>
              <a:ext cx="838680" cy="8901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연결선: 꺾임 17">
              <a:extLst>
                <a:ext uri="{FF2B5EF4-FFF2-40B4-BE49-F238E27FC236}">
                  <a16:creationId xmlns:a16="http://schemas.microsoft.com/office/drawing/2014/main" id="{669349B9-26ED-42A8-ACFE-CFDEB12F69A0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>
              <a:off x="4406764" y="4388340"/>
              <a:ext cx="1017091" cy="1042563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연결선: 꺾임 18">
              <a:extLst>
                <a:ext uri="{FF2B5EF4-FFF2-40B4-BE49-F238E27FC236}">
                  <a16:creationId xmlns:a16="http://schemas.microsoft.com/office/drawing/2014/main" id="{146E1C81-4986-41DF-8836-5482746BF93D}"/>
                </a:ext>
              </a:extLst>
            </p:cNvPr>
            <p:cNvCxnSpPr>
              <a:cxnSpLocks/>
              <a:stCxn id="8" idx="3"/>
              <a:endCxn id="9" idx="2"/>
            </p:cNvCxnSpPr>
            <p:nvPr/>
          </p:nvCxnSpPr>
          <p:spPr>
            <a:xfrm flipV="1">
              <a:off x="6568531" y="5525641"/>
              <a:ext cx="2580888" cy="234088"/>
            </a:xfrm>
            <a:prstGeom prst="bentConnector2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27232D-6E3E-4415-AE3A-5D8EBD29BB42}"/>
                </a:ext>
              </a:extLst>
            </p:cNvPr>
            <p:cNvSpPr/>
            <p:nvPr/>
          </p:nvSpPr>
          <p:spPr>
            <a:xfrm>
              <a:off x="6499419" y="3932862"/>
              <a:ext cx="1069524" cy="338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>
                  <a:latin typeface="+mn-ea"/>
                </a:rPr>
                <a:t>ARINQwi</a:t>
              </a:r>
              <a:endParaRPr lang="en-US" altLang="ko-KR" b="1" dirty="0">
                <a:latin typeface="+mn-ea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6A2B486-DBBC-408C-822A-7FF1E557A6AA}"/>
              </a:ext>
            </a:extLst>
          </p:cNvPr>
          <p:cNvSpPr txBox="1"/>
          <p:nvPr/>
        </p:nvSpPr>
        <p:spPr>
          <a:xfrm>
            <a:off x="5691358" y="3720145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  <a:ea typeface="+mn-ea"/>
              </a:rPr>
              <a:t>[2019 STD </a:t>
            </a:r>
            <a:r>
              <a:rPr lang="ko-KR" altLang="en-US">
                <a:latin typeface="+mn-ea"/>
                <a:ea typeface="+mn-ea"/>
              </a:rPr>
              <a:t>예정</a:t>
            </a:r>
            <a:r>
              <a:rPr lang="en-US" altLang="ko-KR">
                <a:latin typeface="+mn-ea"/>
                <a:ea typeface="+mn-ea"/>
              </a:rPr>
              <a:t>]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15055555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IRI-Basic-2016-11-18">
  <a:themeElements>
    <a:clrScheme name="균형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11_원본">
      <a:majorFont>
        <a:latin typeface="맑은 고딕"/>
        <a:ea typeface="맑은 고딕"/>
        <a:cs typeface=""/>
      </a:majorFont>
      <a:minorFont>
        <a:latin typeface="Gill Sans MT"/>
        <a:ea typeface="맑은 고딕"/>
        <a:cs typeface=""/>
      </a:minorFont>
    </a:fontScheme>
    <a:fmtScheme name="균형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>
          <a:solidFill>
            <a:srgbClr val="0070C0"/>
          </a:solidFill>
          <a:round/>
          <a:headEnd/>
          <a:tailEnd/>
        </a:ln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800"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latin typeface="+mn-ea"/>
            <a:ea typeface="+mn-ea"/>
          </a:defRPr>
        </a:defPPr>
      </a:lstStyle>
    </a:txDef>
  </a:objectDefaults>
  <a:extraClrSchemeLst>
    <a:extraClrScheme>
      <a:clrScheme name="11_원본 1">
        <a:dk1>
          <a:srgbClr val="000000"/>
        </a:dk1>
        <a:lt1>
          <a:srgbClr val="FFFFFF"/>
        </a:lt1>
        <a:dk2>
          <a:srgbClr val="464653"/>
        </a:dk2>
        <a:lt2>
          <a:srgbClr val="DDE9EC"/>
        </a:lt2>
        <a:accent1>
          <a:srgbClr val="727CA3"/>
        </a:accent1>
        <a:accent2>
          <a:srgbClr val="9FB8CD"/>
        </a:accent2>
        <a:accent3>
          <a:srgbClr val="FFFFFF"/>
        </a:accent3>
        <a:accent4>
          <a:srgbClr val="000000"/>
        </a:accent4>
        <a:accent5>
          <a:srgbClr val="BCBFCE"/>
        </a:accent5>
        <a:accent6>
          <a:srgbClr val="90A6BA"/>
        </a:accent6>
        <a:hlink>
          <a:srgbClr val="B292CA"/>
        </a:hlink>
        <a:folHlink>
          <a:srgbClr val="6B56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107043</TotalTime>
  <Words>1388</Words>
  <Application>Microsoft Macintosh PowerPoint</Application>
  <PresentationFormat>A4 용지(210x297mm)</PresentationFormat>
  <Paragraphs>229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굴림</vt:lpstr>
      <vt:lpstr>맑은 고딕</vt:lpstr>
      <vt:lpstr>HY견고딕</vt:lpstr>
      <vt:lpstr>Segoe UI Black</vt:lpstr>
      <vt:lpstr>Arial</vt:lpstr>
      <vt:lpstr>Gill Sans MT</vt:lpstr>
      <vt:lpstr>Wingdings</vt:lpstr>
      <vt:lpstr>AIRI-Basic-2016-11-18</vt:lpstr>
      <vt:lpstr>Office 테마</vt:lpstr>
      <vt:lpstr>멀티모달 인터페이스</vt:lpstr>
      <vt:lpstr>AIRI 멀티모달 대화형 AI의 구성</vt:lpstr>
      <vt:lpstr>ARINCore : 認知 </vt:lpstr>
      <vt:lpstr>ARINCore : 認識</vt:lpstr>
      <vt:lpstr>ARINChat : 한글 ChatScript+</vt:lpstr>
      <vt:lpstr>ChatScript + 한국어</vt:lpstr>
      <vt:lpstr>예문 탐색</vt:lpstr>
      <vt:lpstr>주어진 문단에서 답변 탐색</vt:lpstr>
      <vt:lpstr>음성인식과의 연동</vt:lpstr>
      <vt:lpstr>다차원 대화 의도 판별 </vt:lpstr>
      <vt:lpstr>Topic control : 다차원 대화 의도 분석</vt:lpstr>
      <vt:lpstr>앞으로 할일</vt:lpstr>
    </vt:vector>
  </TitlesOfParts>
  <Company>FINAL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Show, Attend and Tell: Neural Image Caption Generation with Visual Attention</dc:title>
  <dc:creator>AIRI</dc:creator>
  <cp:lastModifiedBy>Microsoft Office 사용자</cp:lastModifiedBy>
  <cp:revision>6291</cp:revision>
  <cp:lastPrinted>2018-10-01T09:46:36Z</cp:lastPrinted>
  <dcterms:created xsi:type="dcterms:W3CDTF">2009-09-27T16:31:14Z</dcterms:created>
  <dcterms:modified xsi:type="dcterms:W3CDTF">2019-01-02T04:08:43Z</dcterms:modified>
</cp:coreProperties>
</file>